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B0E8A8-54F2-8E46-9851-2AD8E38EAD7E}" v="1" dt="2024-01-30T17:02:09.8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687"/>
  </p:normalViewPr>
  <p:slideViewPr>
    <p:cSldViewPr snapToGrid="0">
      <p:cViewPr varScale="1">
        <p:scale>
          <a:sx n="111" d="100"/>
          <a:sy n="111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85EF9-7672-2262-40D3-84C438F015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98007-230A-1C96-92C0-E865505D0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EBA56-BAD8-023B-6A09-9F45A5852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D2F8-3315-0C4B-84DE-1C9CD9C8D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96CE0-77EF-F1FD-CFDD-2E00B05DE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B1492-EC21-849E-F0C3-4C5AA435F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45F1F-8E39-744A-82AA-FE6B86B597E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25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AD55-D04E-170A-30D1-96E247C96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283BA-C2EF-1129-2733-26FBBE19B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14C54-E666-397B-B009-18640D3E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D2F8-3315-0C4B-84DE-1C9CD9C8D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BEBFB-2907-E36D-D37F-EBA1A92CA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EDCB2-5D94-9941-4297-B89D8E73F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45F1F-8E39-744A-82AA-FE6B86B597E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03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F4ED1B-8ADD-063E-818C-07DC5D6018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1CAB35-3D0E-007B-E973-A27E434F3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FAAE8-63E2-5C20-2A5F-9E113046D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D2F8-3315-0C4B-84DE-1C9CD9C8D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B8EE8-106C-81E6-7692-8BE9B074C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7FBB0-9BC7-098A-48C8-152BB11E0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45F1F-8E39-744A-82AA-FE6B86B597E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56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26069-CE20-6575-41CD-C7BA4B020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B328F-8368-970D-74BE-183840A84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4997B-EDA2-4887-ADF8-C7BB4EBD3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D2F8-3315-0C4B-84DE-1C9CD9C8D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7C33F-6411-4153-5B52-442FA9629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131BB-84CD-762F-34B2-A6F488EC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45F1F-8E39-744A-82AA-FE6B86B597E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35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34D7-16EF-43B7-F6DF-CB8C104E0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67891-A933-5CF8-73F7-974826B6F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4F1BC-48A6-07B0-3CAC-6B73A68AE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D2F8-3315-0C4B-84DE-1C9CD9C8D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5DFA4-EC88-BA69-6A0D-2735C6AA2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5F8CE-5A91-FADB-5253-34087397D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45F1F-8E39-744A-82AA-FE6B86B597E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C50E3-93C1-50AF-A373-BFB1429B2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C48C2-02AB-F524-33A7-D616081EB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067DAD-965A-C755-C326-4F5BC062C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3C919-1DE7-F6CB-B4DA-8165661C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D2F8-3315-0C4B-84DE-1C9CD9C8D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80DD88-825E-0AA5-4C4A-9C185C905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CDD40F-0629-7B8D-3C3E-86AAEBF26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45F1F-8E39-744A-82AA-FE6B86B597E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6BF7D-098C-3866-1384-1B94A12CD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98B85-8359-AD71-5BC2-81129C20E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D931C-9364-211D-05C2-6088821AE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BE790-26F3-18B7-9915-41F8ECD6E2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45BA4A-FC37-96F7-17E0-6F9A061C2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8A06BB-7EFE-F547-3315-769DB5C69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D2F8-3315-0C4B-84DE-1C9CD9C8D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0B2B6-0ECA-8DD6-FB2D-D8CD1B098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32BDC2-2119-064B-246D-0A4CEEF6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45F1F-8E39-744A-82AA-FE6B86B597E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19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8B76C-9EB2-655C-5752-40FF87D55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9C6294-F1D5-DF96-86A2-5859556A6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D2F8-3315-0C4B-84DE-1C9CD9C8D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1EBA6-A8AC-405C-1ED9-F16828407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AD4057-5E4B-F992-5A3E-282B1F059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45F1F-8E39-744A-82AA-FE6B86B597E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69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37F36C-5853-E9BB-FDBE-260CF6FC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D2F8-3315-0C4B-84DE-1C9CD9C8D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6DD13F-0783-B6C0-2C01-A24FEABC4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C125D-01D5-8ED0-5BE5-7246B51D4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45F1F-8E39-744A-82AA-FE6B86B597E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42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584A9-2208-ECC6-B8BB-2105F19CC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D5996-5191-3BBB-97D2-95E345ABE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B6C303-B7E3-A210-FD93-DA16EC400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01882E-DA02-F81D-194D-CEDBFBF23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D2F8-3315-0C4B-84DE-1C9CD9C8D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85148-25C0-A0BA-2909-0DA56FA91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72C61-11C5-E842-DAB9-2B55659A9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45F1F-8E39-744A-82AA-FE6B86B597E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6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1BCCB-BD8D-7A3F-E4CE-BDB354DCF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34D70C-CD6C-66D0-46B2-EB907714F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27A25C-1BE3-C702-3522-44E4C62CB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094ABF-0978-3181-3569-6CAF96D53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D2F8-3315-0C4B-84DE-1C9CD9C8D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C5A389-2441-4224-32D1-618E9B1D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CEB88-C007-4121-6662-3481E8AF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45F1F-8E39-744A-82AA-FE6B86B597E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4B4D93-48E0-449A-1145-B99202554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81D56-F7C3-F3C4-0836-7C515A6EC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771F6-4817-8B89-BCEF-1D6B9CF2A9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6D2F8-3315-0C4B-84DE-1C9CD9C8D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009F9-D8D6-9444-DBE8-9454AF7F5F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C4B76-24E4-F6A1-2BD4-E4EB768B8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45F1F-8E39-744A-82AA-FE6B86B597E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4285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7930910" y="5677972"/>
            <a:ext cx="3953830" cy="988457"/>
          </a:xfrm>
          <a:custGeom>
            <a:avLst/>
            <a:gdLst/>
            <a:ahLst/>
            <a:cxnLst/>
            <a:rect l="l" t="t" r="r" b="b"/>
            <a:pathLst>
              <a:path w="5930745" h="1482686">
                <a:moveTo>
                  <a:pt x="0" y="0"/>
                </a:moveTo>
                <a:lnTo>
                  <a:pt x="5930745" y="0"/>
                </a:lnTo>
                <a:lnTo>
                  <a:pt x="5930745" y="1482686"/>
                </a:lnTo>
                <a:lnTo>
                  <a:pt x="0" y="14826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extBox 4"/>
          <p:cNvSpPr txBox="1"/>
          <p:nvPr/>
        </p:nvSpPr>
        <p:spPr>
          <a:xfrm>
            <a:off x="429717" y="2527088"/>
            <a:ext cx="5051965" cy="87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38"/>
              </a:lnSpc>
            </a:pPr>
            <a:r>
              <a:rPr lang="en-US" sz="5242" dirty="0">
                <a:solidFill>
                  <a:srgbClr val="FFFFFF"/>
                </a:solidFill>
                <a:latin typeface="Glacial Indifference Bold"/>
              </a:rPr>
              <a:t>ANNUAL REPORT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9717" y="4613042"/>
            <a:ext cx="2937822" cy="51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68"/>
              </a:lnSpc>
            </a:pPr>
            <a:r>
              <a:rPr lang="en-US" sz="3048" dirty="0">
                <a:solidFill>
                  <a:srgbClr val="FFFFFF"/>
                </a:solidFill>
                <a:latin typeface="Glacial Indifference"/>
              </a:rPr>
              <a:t>2022 - 2023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9717" y="3481614"/>
            <a:ext cx="5966368" cy="87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38"/>
              </a:lnSpc>
            </a:pPr>
            <a:r>
              <a:rPr lang="en-US" sz="5242" dirty="0">
                <a:solidFill>
                  <a:srgbClr val="D5AFBD"/>
                </a:solidFill>
                <a:latin typeface="Glacial Indifference Bold"/>
              </a:rPr>
              <a:t>RAPPORT ANNUEL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21832" y="1"/>
            <a:ext cx="8870169" cy="911271"/>
          </a:xfrm>
          <a:custGeom>
            <a:avLst/>
            <a:gdLst/>
            <a:ahLst/>
            <a:cxnLst/>
            <a:rect l="l" t="t" r="r" b="b"/>
            <a:pathLst>
              <a:path w="13305253" h="1366907">
                <a:moveTo>
                  <a:pt x="0" y="0"/>
                </a:moveTo>
                <a:lnTo>
                  <a:pt x="13305253" y="0"/>
                </a:lnTo>
                <a:lnTo>
                  <a:pt x="13305253" y="1366907"/>
                </a:lnTo>
                <a:lnTo>
                  <a:pt x="0" y="1366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036" b="-41192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0" y="523363"/>
            <a:ext cx="793242" cy="1549912"/>
          </a:xfrm>
          <a:custGeom>
            <a:avLst/>
            <a:gdLst/>
            <a:ahLst/>
            <a:cxnLst/>
            <a:rect l="l" t="t" r="r" b="b"/>
            <a:pathLst>
              <a:path w="1189863" h="2324868">
                <a:moveTo>
                  <a:pt x="0" y="0"/>
                </a:moveTo>
                <a:lnTo>
                  <a:pt x="1189863" y="0"/>
                </a:lnTo>
                <a:lnTo>
                  <a:pt x="1189863" y="2324869"/>
                </a:lnTo>
                <a:lnTo>
                  <a:pt x="0" y="23248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109" b="-2533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extBox 4"/>
          <p:cNvSpPr txBox="1"/>
          <p:nvPr/>
        </p:nvSpPr>
        <p:spPr>
          <a:xfrm>
            <a:off x="1209290" y="959572"/>
            <a:ext cx="3327103" cy="48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34"/>
              </a:lnSpc>
            </a:pPr>
            <a:r>
              <a:rPr lang="en-US" sz="2952">
                <a:solidFill>
                  <a:srgbClr val="754470"/>
                </a:solidFill>
                <a:latin typeface="Core Sans A 65 Bold"/>
              </a:rPr>
              <a:t>JUSTICE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09290" y="1401970"/>
            <a:ext cx="4423569" cy="529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3"/>
              </a:lnSpc>
            </a:pPr>
            <a:r>
              <a:rPr lang="en-US" sz="3145">
                <a:solidFill>
                  <a:srgbClr val="8B588E"/>
                </a:solidFill>
                <a:latin typeface="Glacial Indifference"/>
              </a:rPr>
              <a:t>FOR WOMEN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74259" y="959572"/>
            <a:ext cx="3104257" cy="4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07"/>
              </a:lnSpc>
            </a:pPr>
            <a:r>
              <a:rPr lang="en-US" sz="2933">
                <a:solidFill>
                  <a:srgbClr val="814690"/>
                </a:solidFill>
                <a:latin typeface="Core Sans A 65 Bold"/>
              </a:rPr>
              <a:t>JUSTICE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04569" y="1414373"/>
            <a:ext cx="5073947" cy="529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87"/>
              </a:lnSpc>
            </a:pPr>
            <a:r>
              <a:rPr lang="en-US" sz="3133">
                <a:solidFill>
                  <a:srgbClr val="8B588E"/>
                </a:solidFill>
                <a:latin typeface="Glacial Indifference"/>
              </a:rPr>
              <a:t>POUR LES FEMMES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2801" y="2247916"/>
            <a:ext cx="11908251" cy="4026792"/>
            <a:chOff x="0" y="0"/>
            <a:chExt cx="23816501" cy="8053584"/>
          </a:xfrm>
        </p:grpSpPr>
        <p:sp>
          <p:nvSpPr>
            <p:cNvPr id="9" name="Freeform 9"/>
            <p:cNvSpPr/>
            <p:nvPr/>
          </p:nvSpPr>
          <p:spPr>
            <a:xfrm>
              <a:off x="7311494" y="0"/>
              <a:ext cx="9611422" cy="7848568"/>
            </a:xfrm>
            <a:custGeom>
              <a:avLst/>
              <a:gdLst/>
              <a:ahLst/>
              <a:cxnLst/>
              <a:rect l="l" t="t" r="r" b="b"/>
              <a:pathLst>
                <a:path w="9611422" h="7848568">
                  <a:moveTo>
                    <a:pt x="0" y="0"/>
                  </a:moveTo>
                  <a:lnTo>
                    <a:pt x="9611422" y="0"/>
                  </a:lnTo>
                  <a:lnTo>
                    <a:pt x="9611422" y="7848568"/>
                  </a:lnTo>
                  <a:lnTo>
                    <a:pt x="0" y="7848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230" t="-812" r="-15432" b="-4660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123920"/>
              <a:ext cx="5931336" cy="76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5"/>
                </a:lnSpc>
              </a:pPr>
              <a:r>
                <a:rPr lang="en-US" sz="2318">
                  <a:solidFill>
                    <a:srgbClr val="000000"/>
                  </a:solidFill>
                  <a:latin typeface="Core Sans A 65 Bold"/>
                </a:rPr>
                <a:t>HAITI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03452"/>
              <a:ext cx="5931336" cy="11850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en-US" sz="1696" dirty="0">
                  <a:solidFill>
                    <a:srgbClr val="000000"/>
                  </a:solidFill>
                  <a:latin typeface="Core Sans A 35 Light"/>
                </a:rPr>
                <a:t>Women, indispensable allies in the fight against violence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679454"/>
              <a:ext cx="6914984" cy="28868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en-US" sz="1333">
                  <a:solidFill>
                    <a:srgbClr val="754470"/>
                  </a:solidFill>
                  <a:latin typeface="Core Sans A 45 Regular"/>
                </a:rPr>
                <a:t>Fanm Deside (our partner) provides medical, psychosocial and legal assistance to women victims of GBV.</a:t>
              </a:r>
            </a:p>
            <a:p>
              <a:pPr algn="ctr">
                <a:lnSpc>
                  <a:spcPts val="1867"/>
                </a:lnSpc>
              </a:pPr>
              <a:endParaRPr lang="en-US" sz="1333">
                <a:solidFill>
                  <a:srgbClr val="754470"/>
                </a:solidFill>
                <a:latin typeface="Core Sans A 45 Regular"/>
              </a:endParaRPr>
            </a:p>
            <a:p>
              <a:pPr algn="ctr">
                <a:lnSpc>
                  <a:spcPts val="1867"/>
                </a:lnSpc>
                <a:spcBef>
                  <a:spcPct val="0"/>
                </a:spcBef>
              </a:pPr>
              <a:r>
                <a:rPr lang="en-US" sz="1333">
                  <a:solidFill>
                    <a:srgbClr val="754470"/>
                  </a:solidFill>
                  <a:latin typeface="Core Sans A 45 Regular"/>
                </a:rPr>
                <a:t>They also trainsrural women in the detection and prevention of such violence.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7885165" y="1123920"/>
              <a:ext cx="5931336" cy="76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5"/>
                </a:lnSpc>
              </a:pPr>
              <a:r>
                <a:rPr lang="en-US" sz="2318">
                  <a:solidFill>
                    <a:srgbClr val="000000"/>
                  </a:solidFill>
                  <a:latin typeface="Core Sans A 65 Bold"/>
                </a:rPr>
                <a:t>HAÏTI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7885165" y="2003452"/>
              <a:ext cx="5931336" cy="1800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en-US" sz="1696">
                  <a:solidFill>
                    <a:srgbClr val="000000"/>
                  </a:solidFill>
                  <a:latin typeface="Core Sans A 35 Light"/>
                </a:rPr>
                <a:t>Les femmes, des alliées indispensables dans la lutte contre la violence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486733" y="4679454"/>
              <a:ext cx="6329768" cy="3374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en-US" sz="1333">
                  <a:solidFill>
                    <a:srgbClr val="754470"/>
                  </a:solidFill>
                  <a:latin typeface="Core Sans A 45 Regular"/>
                </a:rPr>
                <a:t> Fanm Deside (notre partneraire) fournit de l’aide médicale, psychosociale et juridique aux femmes victimes de VBG. </a:t>
              </a:r>
            </a:p>
            <a:p>
              <a:pPr algn="ctr">
                <a:lnSpc>
                  <a:spcPts val="1867"/>
                </a:lnSpc>
              </a:pPr>
              <a:endParaRPr lang="en-US" sz="1333">
                <a:solidFill>
                  <a:srgbClr val="754470"/>
                </a:solidFill>
                <a:latin typeface="Core Sans A 45 Regular"/>
              </a:endParaRPr>
            </a:p>
            <a:p>
              <a:pPr algn="ctr">
                <a:lnSpc>
                  <a:spcPts val="1867"/>
                </a:lnSpc>
                <a:spcBef>
                  <a:spcPct val="0"/>
                </a:spcBef>
              </a:pPr>
              <a:r>
                <a:rPr lang="en-US" sz="1333">
                  <a:solidFill>
                    <a:srgbClr val="754470"/>
                  </a:solidFill>
                  <a:latin typeface="Core Sans A 45 Regular"/>
                </a:rPr>
                <a:t>L’organisation forme aussi les femmes rurales à la détection et à la prévention de telles violences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21832" y="1"/>
            <a:ext cx="8870169" cy="911271"/>
          </a:xfrm>
          <a:custGeom>
            <a:avLst/>
            <a:gdLst/>
            <a:ahLst/>
            <a:cxnLst/>
            <a:rect l="l" t="t" r="r" b="b"/>
            <a:pathLst>
              <a:path w="13305253" h="1366907">
                <a:moveTo>
                  <a:pt x="0" y="0"/>
                </a:moveTo>
                <a:lnTo>
                  <a:pt x="13305253" y="0"/>
                </a:lnTo>
                <a:lnTo>
                  <a:pt x="13305253" y="1366907"/>
                </a:lnTo>
                <a:lnTo>
                  <a:pt x="0" y="1366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036" b="-41192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extBox 4"/>
          <p:cNvSpPr txBox="1"/>
          <p:nvPr/>
        </p:nvSpPr>
        <p:spPr>
          <a:xfrm>
            <a:off x="1209290" y="959572"/>
            <a:ext cx="3327103" cy="48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34"/>
              </a:lnSpc>
            </a:pPr>
            <a:r>
              <a:rPr lang="en-US" sz="2952" dirty="0">
                <a:solidFill>
                  <a:srgbClr val="2D55A5"/>
                </a:solidFill>
                <a:latin typeface="Core Sans A 65 Bold"/>
              </a:rPr>
              <a:t>PEACE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09290" y="1401970"/>
            <a:ext cx="4423569" cy="529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3"/>
              </a:lnSpc>
            </a:pPr>
            <a:r>
              <a:rPr lang="en-US" sz="3145" dirty="0">
                <a:solidFill>
                  <a:srgbClr val="748EC4"/>
                </a:solidFill>
                <a:latin typeface="Glacial Indifference"/>
              </a:rPr>
              <a:t>AND RECONCILIATION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74259" y="959572"/>
            <a:ext cx="3104257" cy="4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07"/>
              </a:lnSpc>
            </a:pPr>
            <a:r>
              <a:rPr lang="en-US" sz="2933" dirty="0">
                <a:solidFill>
                  <a:srgbClr val="2D55A5"/>
                </a:solidFill>
                <a:latin typeface="Core Sans A 65 Bold"/>
              </a:rPr>
              <a:t>PAIX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04569" y="1414373"/>
            <a:ext cx="5073947" cy="529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87"/>
              </a:lnSpc>
            </a:pPr>
            <a:r>
              <a:rPr lang="en-US" sz="3133" dirty="0">
                <a:solidFill>
                  <a:srgbClr val="748EC4"/>
                </a:solidFill>
                <a:latin typeface="Glacial Indifference"/>
              </a:rPr>
              <a:t>ET RÉCONCILIATION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7082" y="2205701"/>
            <a:ext cx="11943969" cy="4122911"/>
            <a:chOff x="0" y="0"/>
            <a:chExt cx="23887939" cy="8245821"/>
          </a:xfrm>
        </p:grpSpPr>
        <p:sp>
          <p:nvSpPr>
            <p:cNvPr id="9" name="Freeform 9"/>
            <p:cNvSpPr/>
            <p:nvPr/>
          </p:nvSpPr>
          <p:spPr>
            <a:xfrm>
              <a:off x="7382931" y="0"/>
              <a:ext cx="9611422" cy="8245821"/>
            </a:xfrm>
            <a:custGeom>
              <a:avLst/>
              <a:gdLst/>
              <a:ahLst/>
              <a:cxnLst/>
              <a:rect l="l" t="t" r="r" b="b"/>
              <a:pathLst>
                <a:path w="9611422" h="8245821">
                  <a:moveTo>
                    <a:pt x="0" y="0"/>
                  </a:moveTo>
                  <a:lnTo>
                    <a:pt x="9611422" y="0"/>
                  </a:lnTo>
                  <a:lnTo>
                    <a:pt x="9611422" y="8245821"/>
                  </a:lnTo>
                  <a:lnTo>
                    <a:pt x="0" y="8245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4910" t="-11567" r="-41772" b="-10833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1436" y="1208348"/>
              <a:ext cx="5931334" cy="76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5"/>
                </a:lnSpc>
              </a:pPr>
              <a:r>
                <a:rPr lang="en-US" sz="2318">
                  <a:solidFill>
                    <a:srgbClr val="000000"/>
                  </a:solidFill>
                  <a:latin typeface="Core Sans A 65 Bold"/>
                </a:rPr>
                <a:t>CAMBODIA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1436" y="2087884"/>
              <a:ext cx="5931334" cy="11850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en-US" sz="1696">
                  <a:solidFill>
                    <a:srgbClr val="000000"/>
                  </a:solidFill>
                  <a:latin typeface="Core Sans A 35 Light"/>
                </a:rPr>
                <a:t>Recognition of ancestral lands as a symbol of peace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998833"/>
              <a:ext cx="6329764" cy="1912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7"/>
                </a:lnSpc>
                <a:spcBef>
                  <a:spcPct val="0"/>
                </a:spcBef>
              </a:pPr>
              <a:r>
                <a:rPr lang="en-US" sz="1333">
                  <a:solidFill>
                    <a:srgbClr val="2D55A5"/>
                  </a:solidFill>
                  <a:latin typeface="Core Sans A 45 Regular"/>
                </a:rPr>
                <a:t>In 2023, one community in Pa Tang obtained ICLTs (indigenous communal land titling) equivalent to 623.91 hectares of land.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7956605" y="1208348"/>
              <a:ext cx="5931334" cy="76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5"/>
                </a:lnSpc>
              </a:pPr>
              <a:r>
                <a:rPr lang="en-US" sz="2318">
                  <a:solidFill>
                    <a:srgbClr val="000000"/>
                  </a:solidFill>
                  <a:latin typeface="Core Sans A 65 Bold"/>
                </a:rPr>
                <a:t>CAMBODGE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7956605" y="2087884"/>
              <a:ext cx="5931334" cy="1800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en-US" sz="1696">
                  <a:solidFill>
                    <a:srgbClr val="000000"/>
                  </a:solidFill>
                  <a:latin typeface="Core Sans A 35 Light"/>
                </a:rPr>
                <a:t>La reconnaissance des terres ancestrales comme symbole de la paix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558175" y="4998833"/>
              <a:ext cx="6329764" cy="1912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7"/>
                </a:lnSpc>
                <a:spcBef>
                  <a:spcPct val="0"/>
                </a:spcBef>
              </a:pPr>
              <a:r>
                <a:rPr lang="en-US" sz="1333">
                  <a:solidFill>
                    <a:srgbClr val="2D55A5"/>
                  </a:solidFill>
                  <a:latin typeface="Core Sans A 45 Regular"/>
                </a:rPr>
                <a:t>En 2023, une communauté de Pa Tang a obtenu des ICLT (indigenous communal land titling) équivalents à 623,91 hectares de terre. </a:t>
              </a:r>
            </a:p>
          </p:txBody>
        </p:sp>
      </p:grpSp>
      <p:sp>
        <p:nvSpPr>
          <p:cNvPr id="16" name="Teardrop 15">
            <a:extLst>
              <a:ext uri="{FF2B5EF4-FFF2-40B4-BE49-F238E27FC236}">
                <a16:creationId xmlns:a16="http://schemas.microsoft.com/office/drawing/2014/main" id="{5680568B-2EA7-8824-3ACF-1FA7BF707F2D}"/>
              </a:ext>
            </a:extLst>
          </p:cNvPr>
          <p:cNvSpPr/>
          <p:nvPr/>
        </p:nvSpPr>
        <p:spPr>
          <a:xfrm rot="18295924">
            <a:off x="-506252" y="821099"/>
            <a:ext cx="1287781" cy="1235557"/>
          </a:xfrm>
          <a:prstGeom prst="teardrop">
            <a:avLst>
              <a:gd name="adj" fmla="val 13090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026" name="Picture 2" descr="Paix et réconciliation | Peace and rconciliation">
            <a:extLst>
              <a:ext uri="{FF2B5EF4-FFF2-40B4-BE49-F238E27FC236}">
                <a16:creationId xmlns:a16="http://schemas.microsoft.com/office/drawing/2014/main" id="{03B8B31F-90C5-278F-B686-6E8B8D5CE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" y="1143000"/>
            <a:ext cx="627410" cy="62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21832" y="1"/>
            <a:ext cx="8870169" cy="911271"/>
          </a:xfrm>
          <a:custGeom>
            <a:avLst/>
            <a:gdLst/>
            <a:ahLst/>
            <a:cxnLst/>
            <a:rect l="l" t="t" r="r" b="b"/>
            <a:pathLst>
              <a:path w="13305253" h="1366907">
                <a:moveTo>
                  <a:pt x="0" y="0"/>
                </a:moveTo>
                <a:lnTo>
                  <a:pt x="13305253" y="0"/>
                </a:lnTo>
                <a:lnTo>
                  <a:pt x="13305253" y="1366907"/>
                </a:lnTo>
                <a:lnTo>
                  <a:pt x="0" y="1366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036" b="-41192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extBox 4"/>
          <p:cNvSpPr txBox="1"/>
          <p:nvPr/>
        </p:nvSpPr>
        <p:spPr>
          <a:xfrm>
            <a:off x="1209290" y="959572"/>
            <a:ext cx="3327103" cy="48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34"/>
              </a:lnSpc>
            </a:pPr>
            <a:r>
              <a:rPr lang="en-US" sz="2952">
                <a:solidFill>
                  <a:srgbClr val="2D55A5"/>
                </a:solidFill>
                <a:latin typeface="Core Sans A 65 Bold"/>
              </a:rPr>
              <a:t>HUMANITARIAN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11988" y="1450016"/>
            <a:ext cx="4423569" cy="529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3"/>
              </a:lnSpc>
            </a:pPr>
            <a:r>
              <a:rPr lang="en-US" sz="3145">
                <a:solidFill>
                  <a:srgbClr val="748EC4"/>
                </a:solidFill>
                <a:latin typeface="Glacial Indifference"/>
              </a:rPr>
              <a:t>AID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74259" y="959572"/>
            <a:ext cx="3104257" cy="4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07"/>
              </a:lnSpc>
            </a:pPr>
            <a:r>
              <a:rPr lang="en-US" sz="2933">
                <a:solidFill>
                  <a:srgbClr val="2D55A5"/>
                </a:solidFill>
                <a:latin typeface="Core Sans A 65 Bold"/>
              </a:rPr>
              <a:t>AIDE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04569" y="1414373"/>
            <a:ext cx="5073947" cy="529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87"/>
              </a:lnSpc>
            </a:pPr>
            <a:r>
              <a:rPr lang="en-US" sz="3133">
                <a:solidFill>
                  <a:srgbClr val="748EC4"/>
                </a:solidFill>
                <a:latin typeface="Glacial Indifference"/>
              </a:rPr>
              <a:t>HUMANITAIRE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5267" y="1711278"/>
            <a:ext cx="11985785" cy="4213614"/>
            <a:chOff x="0" y="0"/>
            <a:chExt cx="23971569" cy="8427228"/>
          </a:xfrm>
        </p:grpSpPr>
        <p:sp>
          <p:nvSpPr>
            <p:cNvPr id="9" name="Freeform 9"/>
            <p:cNvSpPr/>
            <p:nvPr/>
          </p:nvSpPr>
          <p:spPr>
            <a:xfrm>
              <a:off x="6329766" y="0"/>
              <a:ext cx="10928489" cy="8427228"/>
            </a:xfrm>
            <a:custGeom>
              <a:avLst/>
              <a:gdLst/>
              <a:ahLst/>
              <a:cxnLst/>
              <a:rect l="l" t="t" r="r" b="b"/>
              <a:pathLst>
                <a:path w="10928489" h="8427228">
                  <a:moveTo>
                    <a:pt x="0" y="0"/>
                  </a:moveTo>
                  <a:lnTo>
                    <a:pt x="10928489" y="0"/>
                  </a:lnTo>
                  <a:lnTo>
                    <a:pt x="10928489" y="8427228"/>
                  </a:lnTo>
                  <a:lnTo>
                    <a:pt x="0" y="8427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798" r="-9568" b="-5790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99216" y="2349948"/>
              <a:ext cx="5931336" cy="76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5"/>
                </a:lnSpc>
              </a:pPr>
              <a:r>
                <a:rPr lang="en-US" sz="2318" dirty="0">
                  <a:solidFill>
                    <a:srgbClr val="000000"/>
                  </a:solidFill>
                  <a:latin typeface="Core Sans A 65 Bold"/>
                </a:rPr>
                <a:t>SYRIA AND TÜRKIYE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99216" y="3229484"/>
              <a:ext cx="5931336" cy="569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en-US" sz="1696">
                  <a:solidFill>
                    <a:srgbClr val="000000"/>
                  </a:solidFill>
                  <a:latin typeface="Core Sans A 35 Light"/>
                </a:rPr>
                <a:t>Emergency response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853820"/>
              <a:ext cx="6329768" cy="937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en-US" sz="1333">
                  <a:solidFill>
                    <a:srgbClr val="2D55A5"/>
                  </a:solidFill>
                  <a:latin typeface="Core Sans A 45 Regular"/>
                </a:rPr>
                <a:t>2,694 households supported </a:t>
              </a:r>
            </a:p>
            <a:p>
              <a:pPr algn="ctr">
                <a:lnSpc>
                  <a:spcPts val="1867"/>
                </a:lnSpc>
                <a:spcBef>
                  <a:spcPct val="0"/>
                </a:spcBef>
              </a:pPr>
              <a:r>
                <a:rPr lang="en-US" sz="1333">
                  <a:solidFill>
                    <a:srgbClr val="2D55A5"/>
                  </a:solidFill>
                  <a:latin typeface="Core Sans A 45 Regular"/>
                </a:rPr>
                <a:t>and $1 million raised.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8040233" y="2349948"/>
              <a:ext cx="5931336" cy="76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5"/>
                </a:lnSpc>
              </a:pPr>
              <a:r>
                <a:rPr lang="en-US" sz="2318">
                  <a:solidFill>
                    <a:srgbClr val="000000"/>
                  </a:solidFill>
                  <a:latin typeface="Core Sans A 65 Bold"/>
                </a:rPr>
                <a:t>SYRIE ET TÜRKIE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040233" y="3229484"/>
              <a:ext cx="5931336" cy="569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en-US" sz="1696">
                  <a:solidFill>
                    <a:srgbClr val="000000"/>
                  </a:solidFill>
                  <a:latin typeface="Core Sans A 35 Light"/>
                </a:rPr>
                <a:t>Réponse aux urgences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641801" y="4853820"/>
              <a:ext cx="6329768" cy="937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en-US" sz="1333">
                  <a:solidFill>
                    <a:srgbClr val="2D55A5"/>
                  </a:solidFill>
                  <a:latin typeface="Core Sans A 45 Regular"/>
                </a:rPr>
                <a:t>2 694 ménages supportés et </a:t>
              </a:r>
            </a:p>
            <a:p>
              <a:pPr algn="ctr">
                <a:lnSpc>
                  <a:spcPts val="1867"/>
                </a:lnSpc>
                <a:spcBef>
                  <a:spcPct val="0"/>
                </a:spcBef>
              </a:pPr>
              <a:r>
                <a:rPr lang="en-US" sz="1333">
                  <a:solidFill>
                    <a:srgbClr val="2D55A5"/>
                  </a:solidFill>
                  <a:latin typeface="Core Sans A 45 Regular"/>
                </a:rPr>
                <a:t>1 million de dollars récoltés.</a:t>
              </a:r>
            </a:p>
          </p:txBody>
        </p:sp>
      </p:grpSp>
      <p:sp>
        <p:nvSpPr>
          <p:cNvPr id="17" name="Teardrop 16">
            <a:extLst>
              <a:ext uri="{FF2B5EF4-FFF2-40B4-BE49-F238E27FC236}">
                <a16:creationId xmlns:a16="http://schemas.microsoft.com/office/drawing/2014/main" id="{63DCDB5D-BE96-31EA-A3D8-3D12500049D5}"/>
              </a:ext>
            </a:extLst>
          </p:cNvPr>
          <p:cNvSpPr/>
          <p:nvPr/>
        </p:nvSpPr>
        <p:spPr>
          <a:xfrm rot="18555955">
            <a:off x="-513653" y="1328283"/>
            <a:ext cx="1220318" cy="1157567"/>
          </a:xfrm>
          <a:prstGeom prst="teardrop">
            <a:avLst>
              <a:gd name="adj" fmla="val 116161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2050" name="Picture 2" descr="Aide humanitaire | Humanitarian aid icon">
            <a:extLst>
              <a:ext uri="{FF2B5EF4-FFF2-40B4-BE49-F238E27FC236}">
                <a16:creationId xmlns:a16="http://schemas.microsoft.com/office/drawing/2014/main" id="{4090904B-EEA2-36A5-F65A-86A62D66B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9393"/>
            <a:ext cx="563628" cy="56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49888" y="301179"/>
            <a:ext cx="856313" cy="117743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-182891" y="-164593"/>
            <a:ext cx="6553846" cy="7223761"/>
            <a:chOff x="0" y="0"/>
            <a:chExt cx="13107693" cy="14447523"/>
          </a:xfrm>
        </p:grpSpPr>
        <p:grpSp>
          <p:nvGrpSpPr>
            <p:cNvPr id="4" name="Group 4"/>
            <p:cNvGrpSpPr/>
            <p:nvPr/>
          </p:nvGrpSpPr>
          <p:grpSpPr>
            <a:xfrm>
              <a:off x="11793586" y="0"/>
              <a:ext cx="1314106" cy="14447523"/>
              <a:chOff x="0" y="0"/>
              <a:chExt cx="226424" cy="248935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26424" cy="2489352"/>
              </a:xfrm>
              <a:custGeom>
                <a:avLst/>
                <a:gdLst/>
                <a:ahLst/>
                <a:cxnLst/>
                <a:rect l="l" t="t" r="r" b="b"/>
                <a:pathLst>
                  <a:path w="226424" h="2489352">
                    <a:moveTo>
                      <a:pt x="113212" y="0"/>
                    </a:moveTo>
                    <a:lnTo>
                      <a:pt x="113212" y="0"/>
                    </a:lnTo>
                    <a:cubicBezTo>
                      <a:pt x="175738" y="0"/>
                      <a:pt x="226424" y="50687"/>
                      <a:pt x="226424" y="113212"/>
                    </a:cubicBezTo>
                    <a:lnTo>
                      <a:pt x="226424" y="2376139"/>
                    </a:lnTo>
                    <a:cubicBezTo>
                      <a:pt x="226424" y="2438665"/>
                      <a:pt x="175738" y="2489352"/>
                      <a:pt x="113212" y="2489352"/>
                    </a:cubicBezTo>
                    <a:lnTo>
                      <a:pt x="113212" y="2489352"/>
                    </a:lnTo>
                    <a:cubicBezTo>
                      <a:pt x="50687" y="2489352"/>
                      <a:pt x="0" y="2438665"/>
                      <a:pt x="0" y="2376139"/>
                    </a:cubicBezTo>
                    <a:lnTo>
                      <a:pt x="0" y="113212"/>
                    </a:lnTo>
                    <a:cubicBezTo>
                      <a:pt x="0" y="50687"/>
                      <a:pt x="50687" y="0"/>
                      <a:pt x="113212" y="0"/>
                    </a:cubicBezTo>
                    <a:close/>
                  </a:path>
                </a:pathLst>
              </a:custGeom>
              <a:solidFill>
                <a:srgbClr val="D5AFBD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226424" cy="25465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12557783" cy="14447523"/>
              <a:chOff x="0" y="0"/>
              <a:chExt cx="2163744" cy="248935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163744" cy="2489352"/>
              </a:xfrm>
              <a:custGeom>
                <a:avLst/>
                <a:gdLst/>
                <a:ahLst/>
                <a:cxnLst/>
                <a:rect l="l" t="t" r="r" b="b"/>
                <a:pathLst>
                  <a:path w="2163744" h="2489352">
                    <a:moveTo>
                      <a:pt x="24660" y="0"/>
                    </a:moveTo>
                    <a:lnTo>
                      <a:pt x="2139084" y="0"/>
                    </a:lnTo>
                    <a:cubicBezTo>
                      <a:pt x="2145624" y="0"/>
                      <a:pt x="2151896" y="2598"/>
                      <a:pt x="2156521" y="7223"/>
                    </a:cubicBezTo>
                    <a:cubicBezTo>
                      <a:pt x="2161146" y="11847"/>
                      <a:pt x="2163744" y="18120"/>
                      <a:pt x="2163744" y="24660"/>
                    </a:cubicBezTo>
                    <a:lnTo>
                      <a:pt x="2163744" y="2464692"/>
                    </a:lnTo>
                    <a:cubicBezTo>
                      <a:pt x="2163744" y="2471232"/>
                      <a:pt x="2161146" y="2477504"/>
                      <a:pt x="2156521" y="2482129"/>
                    </a:cubicBezTo>
                    <a:cubicBezTo>
                      <a:pt x="2151896" y="2486754"/>
                      <a:pt x="2145624" y="2489352"/>
                      <a:pt x="2139084" y="2489352"/>
                    </a:cubicBezTo>
                    <a:lnTo>
                      <a:pt x="24660" y="2489352"/>
                    </a:lnTo>
                    <a:cubicBezTo>
                      <a:pt x="18120" y="2489352"/>
                      <a:pt x="11847" y="2486754"/>
                      <a:pt x="7223" y="2482129"/>
                    </a:cubicBezTo>
                    <a:cubicBezTo>
                      <a:pt x="2598" y="2477504"/>
                      <a:pt x="0" y="2471232"/>
                      <a:pt x="0" y="2464692"/>
                    </a:cubicBezTo>
                    <a:lnTo>
                      <a:pt x="0" y="24660"/>
                    </a:lnTo>
                    <a:cubicBezTo>
                      <a:pt x="0" y="18120"/>
                      <a:pt x="2598" y="11847"/>
                      <a:pt x="7223" y="7223"/>
                    </a:cubicBezTo>
                    <a:cubicBezTo>
                      <a:pt x="11847" y="2598"/>
                      <a:pt x="18120" y="0"/>
                      <a:pt x="24660" y="0"/>
                    </a:cubicBezTo>
                    <a:close/>
                  </a:path>
                </a:pathLst>
              </a:custGeom>
              <a:solidFill>
                <a:srgbClr val="754470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2163744" cy="25465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750ED2D-0AD3-BF4C-85B4-FB8856B6313C}"/>
              </a:ext>
            </a:extLst>
          </p:cNvPr>
          <p:cNvGrpSpPr/>
          <p:nvPr/>
        </p:nvGrpSpPr>
        <p:grpSpPr>
          <a:xfrm>
            <a:off x="6689332" y="1672171"/>
            <a:ext cx="4816868" cy="4211168"/>
            <a:chOff x="10033998" y="2508257"/>
            <a:chExt cx="7225302" cy="6316752"/>
          </a:xfrm>
        </p:grpSpPr>
        <p:grpSp>
          <p:nvGrpSpPr>
            <p:cNvPr id="10" name="Group 10"/>
            <p:cNvGrpSpPr/>
            <p:nvPr/>
          </p:nvGrpSpPr>
          <p:grpSpPr>
            <a:xfrm>
              <a:off x="10033998" y="2508257"/>
              <a:ext cx="5539460" cy="553946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5AFBD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0250238" y="2651056"/>
              <a:ext cx="5539482" cy="5539460"/>
              <a:chOff x="0" y="0"/>
              <a:chExt cx="6350000" cy="63499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6666" r="-16666"/>
                </a:stretch>
              </a:blipFill>
            </p:spPr>
            <p:txBody>
              <a:bodyPr/>
              <a:lstStyle/>
              <a:p>
                <a:endParaRPr lang="en-US" sz="1200"/>
              </a:p>
            </p:txBody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14320141" y="5897331"/>
              <a:ext cx="2939159" cy="2927678"/>
              <a:chOff x="0" y="0"/>
              <a:chExt cx="6502400" cy="6477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23042" y="119185"/>
                <a:ext cx="6542159" cy="6244242"/>
              </a:xfrm>
              <a:custGeom>
                <a:avLst/>
                <a:gdLst/>
                <a:ahLst/>
                <a:cxnLst/>
                <a:rect l="l" t="t" r="r" b="b"/>
                <a:pathLst>
                  <a:path w="6542159" h="6244242">
                    <a:moveTo>
                      <a:pt x="3271080" y="4996"/>
                    </a:moveTo>
                    <a:cubicBezTo>
                      <a:pt x="2154117" y="0"/>
                      <a:pt x="1119857" y="593026"/>
                      <a:pt x="559929" y="1559521"/>
                    </a:cubicBezTo>
                    <a:cubicBezTo>
                      <a:pt x="0" y="2526015"/>
                      <a:pt x="0" y="3718228"/>
                      <a:pt x="559929" y="4684723"/>
                    </a:cubicBezTo>
                    <a:cubicBezTo>
                      <a:pt x="1119857" y="5651217"/>
                      <a:pt x="2154117" y="6244243"/>
                      <a:pt x="3271080" y="6239248"/>
                    </a:cubicBezTo>
                    <a:cubicBezTo>
                      <a:pt x="4388043" y="6244243"/>
                      <a:pt x="5422303" y="5651217"/>
                      <a:pt x="5982231" y="4684723"/>
                    </a:cubicBezTo>
                    <a:cubicBezTo>
                      <a:pt x="6542160" y="3718229"/>
                      <a:pt x="6542160" y="2526015"/>
                      <a:pt x="5982231" y="1559521"/>
                    </a:cubicBezTo>
                    <a:cubicBezTo>
                      <a:pt x="5422303" y="593027"/>
                      <a:pt x="4388043" y="1"/>
                      <a:pt x="3271080" y="4996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4161" r="-24161"/>
                </a:stretch>
              </a:blip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73038" y="66269"/>
                <a:ext cx="6350000" cy="6349987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87">
                    <a:moveTo>
                      <a:pt x="3175000" y="6349987"/>
                    </a:moveTo>
                    <a:cubicBezTo>
                      <a:pt x="1424279" y="6349987"/>
                      <a:pt x="0" y="4925733"/>
                      <a:pt x="0" y="3175038"/>
                    </a:cubicBezTo>
                    <a:cubicBezTo>
                      <a:pt x="0" y="1424317"/>
                      <a:pt x="1424292" y="0"/>
                      <a:pt x="3175000" y="0"/>
                    </a:cubicBezTo>
                    <a:cubicBezTo>
                      <a:pt x="4925733" y="0"/>
                      <a:pt x="6350000" y="1424330"/>
                      <a:pt x="6350000" y="3175038"/>
                    </a:cubicBezTo>
                    <a:cubicBezTo>
                      <a:pt x="6350000" y="4925720"/>
                      <a:pt x="4925733" y="6349987"/>
                      <a:pt x="3175000" y="6349987"/>
                    </a:cubicBezTo>
                    <a:close/>
                    <a:moveTo>
                      <a:pt x="3175000" y="115760"/>
                    </a:moveTo>
                    <a:cubicBezTo>
                      <a:pt x="1488135" y="115760"/>
                      <a:pt x="115760" y="1488148"/>
                      <a:pt x="115760" y="3175038"/>
                    </a:cubicBezTo>
                    <a:cubicBezTo>
                      <a:pt x="115760" y="4861915"/>
                      <a:pt x="1488135" y="6234265"/>
                      <a:pt x="3175000" y="6234265"/>
                    </a:cubicBezTo>
                    <a:cubicBezTo>
                      <a:pt x="4861852" y="6234265"/>
                      <a:pt x="6234265" y="4861890"/>
                      <a:pt x="6234265" y="3175038"/>
                    </a:cubicBezTo>
                    <a:cubicBezTo>
                      <a:pt x="6234265" y="1488148"/>
                      <a:pt x="4861852" y="115760"/>
                      <a:pt x="3175000" y="115760"/>
                    </a:cubicBezTo>
                    <a:close/>
                  </a:path>
                </a:pathLst>
              </a:custGeom>
              <a:solidFill>
                <a:srgbClr val="FF9045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</p:grpSp>
      <p:sp>
        <p:nvSpPr>
          <p:cNvPr id="18" name="TextBox 18"/>
          <p:cNvSpPr txBox="1"/>
          <p:nvPr/>
        </p:nvSpPr>
        <p:spPr>
          <a:xfrm>
            <a:off x="199207" y="3682506"/>
            <a:ext cx="5514695" cy="795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6"/>
              </a:lnSpc>
              <a:spcBef>
                <a:spcPct val="0"/>
              </a:spcBef>
            </a:pPr>
            <a:r>
              <a:rPr lang="en-US" sz="4733">
                <a:solidFill>
                  <a:srgbClr val="D5AFBD"/>
                </a:solidFill>
                <a:latin typeface="Glacial Indifference Bold"/>
              </a:rPr>
              <a:t>AU CANADA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9207" y="2506048"/>
            <a:ext cx="5514695" cy="795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6"/>
              </a:lnSpc>
              <a:spcBef>
                <a:spcPct val="0"/>
              </a:spcBef>
            </a:pPr>
            <a:r>
              <a:rPr lang="en-US" sz="4733">
                <a:solidFill>
                  <a:srgbClr val="FFFFFF"/>
                </a:solidFill>
                <a:latin typeface="Glacial Indifference Bold"/>
              </a:rPr>
              <a:t>IN CANADA</a:t>
            </a:r>
          </a:p>
        </p:txBody>
      </p:sp>
      <p:sp>
        <p:nvSpPr>
          <p:cNvPr id="20" name="Freeform 20"/>
          <p:cNvSpPr/>
          <p:nvPr/>
        </p:nvSpPr>
        <p:spPr>
          <a:xfrm rot="8918400">
            <a:off x="8754952" y="-2375954"/>
            <a:ext cx="4646185" cy="6797059"/>
          </a:xfrm>
          <a:custGeom>
            <a:avLst/>
            <a:gdLst/>
            <a:ahLst/>
            <a:cxnLst/>
            <a:rect l="l" t="t" r="r" b="b"/>
            <a:pathLst>
              <a:path w="6969277" h="10195589">
                <a:moveTo>
                  <a:pt x="0" y="0"/>
                </a:moveTo>
                <a:lnTo>
                  <a:pt x="6969277" y="0"/>
                </a:lnTo>
                <a:lnTo>
                  <a:pt x="6969277" y="10195589"/>
                </a:lnTo>
                <a:lnTo>
                  <a:pt x="0" y="101955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505" r="-6505"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43672" y="335460"/>
            <a:ext cx="3476704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05"/>
              </a:lnSpc>
            </a:pPr>
            <a:r>
              <a:rPr lang="en-US" sz="3754">
                <a:solidFill>
                  <a:srgbClr val="D5AFBD"/>
                </a:solidFill>
                <a:latin typeface="Core Sans A 65 Bold"/>
              </a:rPr>
              <a:t>Our impact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029496" y="393700"/>
            <a:ext cx="3476704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>
                <a:solidFill>
                  <a:srgbClr val="814690"/>
                </a:solidFill>
                <a:latin typeface="Core Sans A 65 Bold"/>
              </a:rPr>
              <a:t>Notre impact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49039" y="1530587"/>
            <a:ext cx="11030955" cy="5071442"/>
            <a:chOff x="0" y="-76200"/>
            <a:chExt cx="22061911" cy="10142883"/>
          </a:xfrm>
        </p:grpSpPr>
        <p:sp>
          <p:nvSpPr>
            <p:cNvPr id="5" name="Freeform 5"/>
            <p:cNvSpPr/>
            <p:nvPr/>
          </p:nvSpPr>
          <p:spPr>
            <a:xfrm>
              <a:off x="1062768" y="36492"/>
              <a:ext cx="3182120" cy="2647523"/>
            </a:xfrm>
            <a:custGeom>
              <a:avLst/>
              <a:gdLst/>
              <a:ahLst/>
              <a:cxnLst/>
              <a:rect l="l" t="t" r="r" b="b"/>
              <a:pathLst>
                <a:path w="3182120" h="2647523">
                  <a:moveTo>
                    <a:pt x="0" y="0"/>
                  </a:moveTo>
                  <a:lnTo>
                    <a:pt x="3182120" y="0"/>
                  </a:lnTo>
                  <a:lnTo>
                    <a:pt x="3182120" y="2647523"/>
                  </a:lnTo>
                  <a:lnTo>
                    <a:pt x="0" y="2647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583333" y="3720627"/>
              <a:ext cx="3661555" cy="2929244"/>
            </a:xfrm>
            <a:custGeom>
              <a:avLst/>
              <a:gdLst/>
              <a:ahLst/>
              <a:cxnLst/>
              <a:rect l="l" t="t" r="r" b="b"/>
              <a:pathLst>
                <a:path w="3661555" h="2929244">
                  <a:moveTo>
                    <a:pt x="0" y="0"/>
                  </a:moveTo>
                  <a:lnTo>
                    <a:pt x="3661555" y="0"/>
                  </a:lnTo>
                  <a:lnTo>
                    <a:pt x="3661555" y="2929244"/>
                  </a:lnTo>
                  <a:lnTo>
                    <a:pt x="0" y="2929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7691271"/>
              <a:ext cx="4244888" cy="2375412"/>
            </a:xfrm>
            <a:custGeom>
              <a:avLst/>
              <a:gdLst/>
              <a:ahLst/>
              <a:cxnLst/>
              <a:rect l="l" t="t" r="r" b="b"/>
              <a:pathLst>
                <a:path w="4244888" h="2375412">
                  <a:moveTo>
                    <a:pt x="0" y="0"/>
                  </a:moveTo>
                  <a:lnTo>
                    <a:pt x="4244888" y="0"/>
                  </a:lnTo>
                  <a:lnTo>
                    <a:pt x="4244888" y="2375412"/>
                  </a:lnTo>
                  <a:lnTo>
                    <a:pt x="0" y="2375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91073" t="-207554" r="-276735" b="-438309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888132" y="1286468"/>
              <a:ext cx="12700" cy="1735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87"/>
                </a:lnSpc>
              </a:pPr>
              <a:endParaRPr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507652" y="-76200"/>
              <a:ext cx="7261316" cy="840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466"/>
                </a:lnSpc>
              </a:pPr>
              <a:r>
                <a:rPr lang="en-US" sz="2475">
                  <a:solidFill>
                    <a:srgbClr val="221F20"/>
                  </a:solidFill>
                  <a:latin typeface="Canva Sans Bold"/>
                </a:rPr>
                <a:t>3,628 participants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696780" y="858500"/>
              <a:ext cx="6072192" cy="1194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18"/>
                </a:lnSpc>
              </a:pPr>
              <a:r>
                <a:rPr lang="en-US" sz="1727">
                  <a:solidFill>
                    <a:srgbClr val="221F20"/>
                  </a:solidFill>
                  <a:latin typeface="Canva Sans"/>
                </a:rPr>
                <a:t>in nearly 100 courses </a:t>
              </a:r>
            </a:p>
            <a:p>
              <a:pPr algn="r">
                <a:lnSpc>
                  <a:spcPts val="2418"/>
                </a:lnSpc>
              </a:pPr>
              <a:r>
                <a:rPr lang="en-US" sz="1727">
                  <a:solidFill>
                    <a:srgbClr val="221F20"/>
                  </a:solidFill>
                  <a:latin typeface="Canva Sans"/>
                </a:rPr>
                <a:t>and workshops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537827" y="858500"/>
              <a:ext cx="7522638" cy="1194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18"/>
                </a:lnSpc>
              </a:pPr>
              <a:r>
                <a:rPr lang="en-US" sz="1727">
                  <a:solidFill>
                    <a:srgbClr val="413A5F"/>
                  </a:solidFill>
                  <a:latin typeface="Canva Sans"/>
                </a:rPr>
                <a:t>participantes à près de 100 formations et ateliers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583385" y="7730825"/>
              <a:ext cx="6605262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73"/>
                </a:lnSpc>
              </a:pPr>
              <a:r>
                <a:rPr lang="en-US" sz="2267">
                  <a:solidFill>
                    <a:srgbClr val="221F20"/>
                  </a:solidFill>
                  <a:latin typeface="Canva Sans Bold"/>
                </a:rPr>
                <a:t>81 736 dons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851718" y="7730825"/>
              <a:ext cx="6917252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73"/>
                </a:lnSpc>
              </a:pPr>
              <a:r>
                <a:rPr lang="en-US" sz="2267">
                  <a:solidFill>
                    <a:srgbClr val="221F20"/>
                  </a:solidFill>
                  <a:latin typeface="Canva Sans Bold"/>
                </a:rPr>
                <a:t>81,736 donations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696780" y="3863210"/>
              <a:ext cx="6022828" cy="840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453"/>
                </a:lnSpc>
              </a:pPr>
              <a:r>
                <a:rPr lang="en-US" sz="2466">
                  <a:solidFill>
                    <a:srgbClr val="221F20"/>
                  </a:solidFill>
                  <a:latin typeface="Canva Sans Bold"/>
                </a:rPr>
                <a:t>190 schools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6823156" y="4788830"/>
              <a:ext cx="5945816" cy="1194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17"/>
                </a:lnSpc>
              </a:pPr>
              <a:r>
                <a:rPr lang="en-US" sz="1726">
                  <a:solidFill>
                    <a:srgbClr val="221F20"/>
                  </a:solidFill>
                  <a:latin typeface="Canva Sans"/>
                </a:rPr>
                <a:t>in the D&amp;P Schools Program and/or THINKfast events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538385" y="4788830"/>
              <a:ext cx="8523526" cy="1194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17"/>
                </a:lnSpc>
              </a:pPr>
              <a:r>
                <a:rPr lang="en-US" sz="1726">
                  <a:solidFill>
                    <a:srgbClr val="413A5F"/>
                  </a:solidFill>
                  <a:latin typeface="Canva Sans"/>
                </a:rPr>
                <a:t>participantes au programme pour les écoles catholiques et au JEÛNEsolidaire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537827" y="8572503"/>
              <a:ext cx="8524084" cy="578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17"/>
                </a:lnSpc>
              </a:pPr>
              <a:r>
                <a:rPr lang="en-US" sz="1726">
                  <a:solidFill>
                    <a:srgbClr val="221F20"/>
                  </a:solidFill>
                  <a:latin typeface="Canva Sans"/>
                </a:rPr>
                <a:t>reçus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244888" y="8584133"/>
              <a:ext cx="8524084" cy="578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17"/>
                </a:lnSpc>
              </a:pPr>
              <a:r>
                <a:rPr lang="en-US" sz="1726">
                  <a:solidFill>
                    <a:srgbClr val="221F20"/>
                  </a:solidFill>
                  <a:latin typeface="Canva Sans"/>
                </a:rPr>
                <a:t>received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3538385" y="-39708"/>
              <a:ext cx="7522080" cy="840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66"/>
                </a:lnSpc>
              </a:pPr>
              <a:r>
                <a:rPr lang="en-US" sz="2475">
                  <a:solidFill>
                    <a:srgbClr val="221F20"/>
                  </a:solidFill>
                  <a:latin typeface="Canva Sans Bold"/>
                </a:rPr>
                <a:t>3 628 personnes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3537827" y="3863210"/>
              <a:ext cx="5748632" cy="840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53"/>
                </a:lnSpc>
              </a:pPr>
              <a:r>
                <a:rPr lang="en-US" sz="2466">
                  <a:solidFill>
                    <a:srgbClr val="221F20"/>
                  </a:solidFill>
                  <a:latin typeface="Canva Sans Bold"/>
                </a:rPr>
                <a:t>190 écoles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43672" y="335460"/>
            <a:ext cx="3476704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05"/>
              </a:lnSpc>
            </a:pPr>
            <a:r>
              <a:rPr lang="en-US" sz="3754">
                <a:solidFill>
                  <a:srgbClr val="D5AFBD"/>
                </a:solidFill>
                <a:latin typeface="Core Sans A 65 Bold"/>
              </a:rPr>
              <a:t>Our impact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029496" y="393700"/>
            <a:ext cx="3476704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>
                <a:solidFill>
                  <a:srgbClr val="814690"/>
                </a:solidFill>
                <a:latin typeface="Core Sans A 65 Bold"/>
              </a:rPr>
              <a:t>Notre impact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13252" y="1114236"/>
            <a:ext cx="10866742" cy="5597689"/>
            <a:chOff x="0" y="0"/>
            <a:chExt cx="21733483" cy="11195379"/>
          </a:xfrm>
        </p:grpSpPr>
        <p:sp>
          <p:nvSpPr>
            <p:cNvPr id="5" name="Freeform 5"/>
            <p:cNvSpPr/>
            <p:nvPr/>
          </p:nvSpPr>
          <p:spPr>
            <a:xfrm>
              <a:off x="254904" y="4328954"/>
              <a:ext cx="3661555" cy="2929244"/>
            </a:xfrm>
            <a:custGeom>
              <a:avLst/>
              <a:gdLst/>
              <a:ahLst/>
              <a:cxnLst/>
              <a:rect l="l" t="t" r="r" b="b"/>
              <a:pathLst>
                <a:path w="3661555" h="2929244">
                  <a:moveTo>
                    <a:pt x="0" y="0"/>
                  </a:moveTo>
                  <a:lnTo>
                    <a:pt x="3661556" y="0"/>
                  </a:lnTo>
                  <a:lnTo>
                    <a:pt x="3661556" y="2929244"/>
                  </a:lnTo>
                  <a:lnTo>
                    <a:pt x="0" y="2929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254904" y="0"/>
              <a:ext cx="4283093" cy="3649102"/>
            </a:xfrm>
            <a:custGeom>
              <a:avLst/>
              <a:gdLst/>
              <a:ahLst/>
              <a:cxnLst/>
              <a:rect l="l" t="t" r="r" b="b"/>
              <a:pathLst>
                <a:path w="4283093" h="3649102">
                  <a:moveTo>
                    <a:pt x="0" y="0"/>
                  </a:moveTo>
                  <a:lnTo>
                    <a:pt x="4283093" y="0"/>
                  </a:lnTo>
                  <a:lnTo>
                    <a:pt x="4283093" y="3649102"/>
                  </a:lnTo>
                  <a:lnTo>
                    <a:pt x="0" y="3649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98743" t="-156187" r="-159785" b="-373617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559704" y="2195368"/>
              <a:ext cx="12700" cy="1735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87"/>
                </a:lnSpc>
              </a:pPr>
              <a:endParaRPr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728226" y="832700"/>
              <a:ext cx="3712320" cy="840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466"/>
                </a:lnSpc>
              </a:pPr>
              <a:r>
                <a:rPr lang="en-US" sz="2475">
                  <a:solidFill>
                    <a:srgbClr val="221F20"/>
                  </a:solidFill>
                  <a:latin typeface="Canva Sans Bold"/>
                </a:rPr>
                <a:t>4,801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368354" y="1767400"/>
              <a:ext cx="6072192" cy="1194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18"/>
                </a:lnSpc>
              </a:pPr>
              <a:r>
                <a:rPr lang="en-US" sz="1727">
                  <a:solidFill>
                    <a:srgbClr val="221F20"/>
                  </a:solidFill>
                  <a:latin typeface="Canva Sans"/>
                </a:rPr>
                <a:t>monthly donors</a:t>
              </a:r>
            </a:p>
            <a:p>
              <a:pPr algn="r">
                <a:lnSpc>
                  <a:spcPts val="2418"/>
                </a:lnSpc>
              </a:pPr>
              <a:r>
                <a:rPr lang="en-US" sz="1727">
                  <a:solidFill>
                    <a:srgbClr val="221F20"/>
                  </a:solidFill>
                  <a:latin typeface="Canva Sans"/>
                </a:rPr>
                <a:t>including 314 new people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209397" y="1767400"/>
              <a:ext cx="7522640" cy="1194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18"/>
                </a:lnSpc>
              </a:pPr>
              <a:r>
                <a:rPr lang="en-US" sz="1727">
                  <a:solidFill>
                    <a:srgbClr val="413A5F"/>
                  </a:solidFill>
                  <a:latin typeface="Canva Sans"/>
                </a:rPr>
                <a:t>donatrices et donateurs mensuels, dont 314 nouvelles personnes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254955" y="8639727"/>
              <a:ext cx="5696546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73"/>
                </a:lnSpc>
              </a:pPr>
              <a:r>
                <a:rPr lang="en-US" sz="2267">
                  <a:solidFill>
                    <a:srgbClr val="221F20"/>
                  </a:solidFill>
                  <a:latin typeface="Canva Sans Bold"/>
                </a:rPr>
                <a:t>374 000 pages vues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743998" y="8639727"/>
              <a:ext cx="5696546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73"/>
                </a:lnSpc>
              </a:pPr>
              <a:r>
                <a:rPr lang="en-US" sz="2267">
                  <a:solidFill>
                    <a:srgbClr val="221F20"/>
                  </a:solidFill>
                  <a:latin typeface="Canva Sans Bold"/>
                </a:rPr>
                <a:t>374,000 page views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185300" y="4471536"/>
              <a:ext cx="4205882" cy="840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453"/>
                </a:lnSpc>
              </a:pPr>
              <a:r>
                <a:rPr lang="en-US" sz="2466">
                  <a:solidFill>
                    <a:srgbClr val="221F20"/>
                  </a:solidFill>
                  <a:latin typeface="Canva Sans Bold"/>
                </a:rPr>
                <a:t>31,472 people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494726" y="5397156"/>
              <a:ext cx="5945818" cy="578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17"/>
                </a:lnSpc>
              </a:pPr>
              <a:r>
                <a:rPr lang="en-US" sz="1726">
                  <a:solidFill>
                    <a:srgbClr val="221F20"/>
                  </a:solidFill>
                  <a:latin typeface="Canva Sans"/>
                </a:rPr>
                <a:t>following us on social networks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209955" y="5397156"/>
              <a:ext cx="8523528" cy="1194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17"/>
                </a:lnSpc>
              </a:pPr>
              <a:r>
                <a:rPr lang="en-US" sz="1726">
                  <a:solidFill>
                    <a:srgbClr val="413A5F"/>
                  </a:solidFill>
                  <a:latin typeface="Canva Sans"/>
                </a:rPr>
                <a:t>nous suivent sur nos réseaux </a:t>
              </a:r>
            </a:p>
            <a:p>
              <a:pPr>
                <a:lnSpc>
                  <a:spcPts val="2417"/>
                </a:lnSpc>
              </a:pPr>
              <a:r>
                <a:rPr lang="en-US" sz="1726">
                  <a:solidFill>
                    <a:srgbClr val="413A5F"/>
                  </a:solidFill>
                  <a:latin typeface="Canva Sans"/>
                </a:rPr>
                <a:t>sociaux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209397" y="9481407"/>
              <a:ext cx="8524086" cy="578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17"/>
                </a:lnSpc>
              </a:pPr>
              <a:r>
                <a:rPr lang="en-US" sz="1726">
                  <a:solidFill>
                    <a:srgbClr val="221F20"/>
                  </a:solidFill>
                  <a:latin typeface="Canva Sans"/>
                </a:rPr>
                <a:t>sur notre site Web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916460" y="9493037"/>
              <a:ext cx="8524086" cy="578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17"/>
                </a:lnSpc>
              </a:pPr>
              <a:r>
                <a:rPr lang="en-US" sz="1726">
                  <a:solidFill>
                    <a:srgbClr val="221F20"/>
                  </a:solidFill>
                  <a:latin typeface="Canva Sans"/>
                </a:rPr>
                <a:t>on our website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3209955" y="869192"/>
              <a:ext cx="4699236" cy="840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66"/>
                </a:lnSpc>
              </a:pPr>
              <a:r>
                <a:rPr lang="en-US" sz="2475">
                  <a:solidFill>
                    <a:srgbClr val="221F20"/>
                  </a:solidFill>
                  <a:latin typeface="Canva Sans Bold"/>
                </a:rPr>
                <a:t>4 801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3209397" y="4471536"/>
              <a:ext cx="5406726" cy="840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53"/>
                </a:lnSpc>
              </a:pPr>
              <a:r>
                <a:rPr lang="en-US" sz="2466">
                  <a:solidFill>
                    <a:srgbClr val="221F20"/>
                  </a:solidFill>
                  <a:latin typeface="Canva Sans Bold"/>
                </a:rPr>
                <a:t>31 472 personnes </a:t>
              </a:r>
            </a:p>
          </p:txBody>
        </p:sp>
        <p:sp>
          <p:nvSpPr>
            <p:cNvPr id="20" name="Freeform 20"/>
            <p:cNvSpPr/>
            <p:nvPr/>
          </p:nvSpPr>
          <p:spPr>
            <a:xfrm>
              <a:off x="113140" y="3989551"/>
              <a:ext cx="4679761" cy="3522879"/>
            </a:xfrm>
            <a:custGeom>
              <a:avLst/>
              <a:gdLst/>
              <a:ahLst/>
              <a:cxnLst/>
              <a:rect l="l" t="t" r="r" b="b"/>
              <a:pathLst>
                <a:path w="4679761" h="3522879">
                  <a:moveTo>
                    <a:pt x="0" y="0"/>
                  </a:moveTo>
                  <a:lnTo>
                    <a:pt x="4679761" y="0"/>
                  </a:lnTo>
                  <a:lnTo>
                    <a:pt x="4679761" y="3522879"/>
                  </a:lnTo>
                  <a:lnTo>
                    <a:pt x="0" y="3522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99080" t="-310037" r="-278483" b="-152506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7587329"/>
              <a:ext cx="4792901" cy="3608050"/>
            </a:xfrm>
            <a:custGeom>
              <a:avLst/>
              <a:gdLst/>
              <a:ahLst/>
              <a:cxnLst/>
              <a:rect l="l" t="t" r="r" b="b"/>
              <a:pathLst>
                <a:path w="4792901" h="3608050">
                  <a:moveTo>
                    <a:pt x="0" y="0"/>
                  </a:moveTo>
                  <a:lnTo>
                    <a:pt x="4792901" y="0"/>
                  </a:lnTo>
                  <a:lnTo>
                    <a:pt x="4792901" y="3608050"/>
                  </a:lnTo>
                  <a:lnTo>
                    <a:pt x="0" y="3608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57997" t="-310037" r="-119566" b="-152506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80174" y="-1279629"/>
            <a:ext cx="13901226" cy="7451829"/>
            <a:chOff x="2052924" y="1641544"/>
            <a:chExt cx="27802452" cy="14903658"/>
          </a:xfrm>
        </p:grpSpPr>
        <p:sp>
          <p:nvSpPr>
            <p:cNvPr id="3" name="Freeform 3"/>
            <p:cNvSpPr/>
            <p:nvPr/>
          </p:nvSpPr>
          <p:spPr>
            <a:xfrm>
              <a:off x="13398216" y="8592233"/>
              <a:ext cx="9214114" cy="7952969"/>
            </a:xfrm>
            <a:custGeom>
              <a:avLst/>
              <a:gdLst/>
              <a:ahLst/>
              <a:cxnLst/>
              <a:rect l="l" t="t" r="r" b="b"/>
              <a:pathLst>
                <a:path w="9214114" h="7952969">
                  <a:moveTo>
                    <a:pt x="0" y="0"/>
                  </a:moveTo>
                  <a:lnTo>
                    <a:pt x="9214114" y="0"/>
                  </a:lnTo>
                  <a:lnTo>
                    <a:pt x="9214114" y="7952969"/>
                  </a:lnTo>
                  <a:lnTo>
                    <a:pt x="0" y="7952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653" t="-12514" r="-26633" b="-5110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 rot="1863614">
              <a:off x="2052924" y="1641544"/>
              <a:ext cx="9292369" cy="10540271"/>
            </a:xfrm>
            <a:custGeom>
              <a:avLst/>
              <a:gdLst/>
              <a:ahLst/>
              <a:cxnLst/>
              <a:rect l="l" t="t" r="r" b="b"/>
              <a:pathLst>
                <a:path w="9292369" h="10540271">
                  <a:moveTo>
                    <a:pt x="0" y="0"/>
                  </a:moveTo>
                  <a:lnTo>
                    <a:pt x="9292368" y="0"/>
                  </a:lnTo>
                  <a:lnTo>
                    <a:pt x="9292368" y="10540271"/>
                  </a:lnTo>
                  <a:lnTo>
                    <a:pt x="0" y="10540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4123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038876" y="9820552"/>
              <a:ext cx="5931336" cy="76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5"/>
                </a:lnSpc>
              </a:pPr>
              <a:r>
                <a:rPr lang="en-US" sz="2318" dirty="0">
                  <a:solidFill>
                    <a:srgbClr val="000000"/>
                  </a:solidFill>
                  <a:latin typeface="Core Sans A 65 Bold"/>
                </a:rPr>
                <a:t>CANADA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038876" y="10700088"/>
              <a:ext cx="5931336" cy="11850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en-US" sz="1696">
                  <a:solidFill>
                    <a:srgbClr val="000000"/>
                  </a:solidFill>
                  <a:latin typeface="Core Sans A 35 Light"/>
                </a:rPr>
                <a:t>From Colombia to Canada, we Stand for the Land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2940392" y="13339512"/>
              <a:ext cx="6914984" cy="28868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67"/>
                </a:lnSpc>
                <a:spcBef>
                  <a:spcPct val="0"/>
                </a:spcBef>
              </a:pPr>
              <a:r>
                <a:rPr lang="en-US" sz="1333" u="sng">
                  <a:solidFill>
                    <a:srgbClr val="754470"/>
                  </a:solidFill>
                  <a:latin typeface="Core Sans A 45 Regular"/>
                </a:rPr>
                <a:t>Raquel Soto</a:t>
              </a:r>
              <a:r>
                <a:rPr lang="en-US" sz="1333">
                  <a:solidFill>
                    <a:srgbClr val="754470"/>
                  </a:solidFill>
                  <a:latin typeface="Core Sans A 45 Regular"/>
                </a:rPr>
                <a:t>, une cinéaste militante travaillant pour notre partenaire, l’Asociación Campesina de Antioquia (ACA, l’Association paysanne d’Antioquia) en Colombie a été parmi nous du 17 au 30 mars 2023.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2940392" y="9820552"/>
              <a:ext cx="6914984" cy="76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5"/>
                </a:lnSpc>
              </a:pPr>
              <a:r>
                <a:rPr lang="en-US" sz="2318">
                  <a:solidFill>
                    <a:srgbClr val="000000"/>
                  </a:solidFill>
                  <a:latin typeface="Core Sans A 65 Bold"/>
                </a:rPr>
                <a:t>CANADA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2940392" y="10700088"/>
              <a:ext cx="6914984" cy="11850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en-US" sz="1696" dirty="0">
                  <a:solidFill>
                    <a:srgbClr val="000000"/>
                  </a:solidFill>
                  <a:latin typeface="Core Sans A 35 Light"/>
                </a:rPr>
                <a:t>De la </a:t>
              </a:r>
              <a:r>
                <a:rPr lang="en-US" sz="1696" dirty="0" err="1">
                  <a:solidFill>
                    <a:srgbClr val="000000"/>
                  </a:solidFill>
                  <a:latin typeface="Core Sans A 35 Light"/>
                </a:rPr>
                <a:t>Colombie</a:t>
              </a:r>
              <a:r>
                <a:rPr lang="en-US" sz="1696" dirty="0">
                  <a:solidFill>
                    <a:srgbClr val="000000"/>
                  </a:solidFill>
                  <a:latin typeface="Core Sans A 35 Light"/>
                </a:rPr>
                <a:t> au Canada, nous </a:t>
              </a:r>
              <a:r>
                <a:rPr lang="en-US" sz="1696" dirty="0" err="1">
                  <a:solidFill>
                    <a:srgbClr val="000000"/>
                  </a:solidFill>
                  <a:latin typeface="Core Sans A 35 Light"/>
                </a:rPr>
                <a:t>sommes</a:t>
              </a:r>
              <a:r>
                <a:rPr lang="en-US" sz="1696" dirty="0">
                  <a:solidFill>
                    <a:srgbClr val="000000"/>
                  </a:solidFill>
                  <a:latin typeface="Core Sans A 35 Light"/>
                </a:rPr>
                <a:t> </a:t>
              </a:r>
              <a:r>
                <a:rPr lang="en-US" sz="1696" dirty="0" err="1">
                  <a:solidFill>
                    <a:srgbClr val="000000"/>
                  </a:solidFill>
                  <a:latin typeface="Core Sans A 35 Light"/>
                </a:rPr>
                <a:t>Solidaires</a:t>
              </a:r>
              <a:r>
                <a:rPr lang="en-US" sz="1696" dirty="0">
                  <a:solidFill>
                    <a:srgbClr val="000000"/>
                  </a:solidFill>
                  <a:latin typeface="Core Sans A 35 Light"/>
                </a:rPr>
                <a:t> pour la </a:t>
              </a:r>
              <a:r>
                <a:rPr lang="en-US" sz="1696" dirty="0" err="1">
                  <a:solidFill>
                    <a:srgbClr val="000000"/>
                  </a:solidFill>
                  <a:latin typeface="Core Sans A 35 Light"/>
                </a:rPr>
                <a:t>terre</a:t>
              </a:r>
              <a:r>
                <a:rPr lang="en-US" sz="1696" dirty="0">
                  <a:solidFill>
                    <a:srgbClr val="000000"/>
                  </a:solidFill>
                  <a:latin typeface="Core Sans A 35 Light"/>
                </a:rPr>
                <a:t>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153568" y="13339512"/>
              <a:ext cx="6914984" cy="2399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67"/>
                </a:lnSpc>
              </a:pP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The star of our Share Lent campaign poster, </a:t>
              </a:r>
              <a:r>
                <a:rPr lang="en-US" sz="1333" u="sng" dirty="0">
                  <a:solidFill>
                    <a:srgbClr val="754470"/>
                  </a:solidFill>
                  <a:latin typeface="Core Sans A 45 Regular"/>
                </a:rPr>
                <a:t>Raquel Soto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, an activist filmmaker working for our partner </a:t>
              </a:r>
              <a:r>
                <a:rPr lang="en-US" sz="1333" dirty="0" err="1">
                  <a:solidFill>
                    <a:srgbClr val="754470"/>
                  </a:solidFill>
                  <a:latin typeface="Core Sans A 45 Regular"/>
                </a:rPr>
                <a:t>Asociación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 </a:t>
              </a:r>
              <a:r>
                <a:rPr lang="en-US" sz="1333" dirty="0" err="1">
                  <a:solidFill>
                    <a:srgbClr val="754470"/>
                  </a:solidFill>
                  <a:latin typeface="Core Sans A 45 Regular"/>
                </a:rPr>
                <a:t>Campesina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 de Antioquia (ACA) in Colombia, was with us from March 17 to 30, 2023. 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320971" y="622300"/>
            <a:ext cx="3700866" cy="113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8"/>
              </a:lnSpc>
            </a:pPr>
            <a:r>
              <a:rPr lang="en-US" sz="3284">
                <a:solidFill>
                  <a:srgbClr val="D5AFBD"/>
                </a:solidFill>
                <a:latin typeface="Core Sans A 65 Bold"/>
              </a:rPr>
              <a:t>OUR WORK</a:t>
            </a:r>
          </a:p>
          <a:p>
            <a:pPr algn="ctr">
              <a:lnSpc>
                <a:spcPts val="4598"/>
              </a:lnSpc>
            </a:pPr>
            <a:r>
              <a:rPr lang="en-US" sz="3284">
                <a:solidFill>
                  <a:srgbClr val="754470"/>
                </a:solidFill>
                <a:latin typeface="Core Sans A 65 Bold"/>
              </a:rPr>
              <a:t>NOTRE TRAVAIL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23092" y="-1139842"/>
            <a:ext cx="14278205" cy="7213381"/>
            <a:chOff x="2052924" y="1641544"/>
            <a:chExt cx="28556411" cy="14426761"/>
          </a:xfrm>
        </p:grpSpPr>
        <p:sp>
          <p:nvSpPr>
            <p:cNvPr id="3" name="Freeform 3"/>
            <p:cNvSpPr/>
            <p:nvPr/>
          </p:nvSpPr>
          <p:spPr>
            <a:xfrm>
              <a:off x="14348376" y="8476077"/>
              <a:ext cx="9085464" cy="7126040"/>
            </a:xfrm>
            <a:custGeom>
              <a:avLst/>
              <a:gdLst/>
              <a:ahLst/>
              <a:cxnLst/>
              <a:rect l="l" t="t" r="r" b="b"/>
              <a:pathLst>
                <a:path w="9085464" h="7126040">
                  <a:moveTo>
                    <a:pt x="0" y="0"/>
                  </a:moveTo>
                  <a:lnTo>
                    <a:pt x="9085464" y="0"/>
                  </a:lnTo>
                  <a:lnTo>
                    <a:pt x="9085464" y="7126040"/>
                  </a:lnTo>
                  <a:lnTo>
                    <a:pt x="0" y="7126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7168" b="-46093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 rot="1863614">
              <a:off x="2052924" y="1641544"/>
              <a:ext cx="9292369" cy="10540271"/>
            </a:xfrm>
            <a:custGeom>
              <a:avLst/>
              <a:gdLst/>
              <a:ahLst/>
              <a:cxnLst/>
              <a:rect l="l" t="t" r="r" b="b"/>
              <a:pathLst>
                <a:path w="9292369" h="10540271">
                  <a:moveTo>
                    <a:pt x="0" y="0"/>
                  </a:moveTo>
                  <a:lnTo>
                    <a:pt x="9292368" y="0"/>
                  </a:lnTo>
                  <a:lnTo>
                    <a:pt x="9292368" y="10540271"/>
                  </a:lnTo>
                  <a:lnTo>
                    <a:pt x="0" y="10540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4123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924708" y="9540977"/>
              <a:ext cx="5931334" cy="76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5"/>
                </a:lnSpc>
              </a:pPr>
              <a:r>
                <a:rPr lang="en-US" sz="2318">
                  <a:solidFill>
                    <a:srgbClr val="000000"/>
                  </a:solidFill>
                  <a:latin typeface="Core Sans A 65 Bold"/>
                </a:rPr>
                <a:t>CANADA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924708" y="10420511"/>
              <a:ext cx="5931334" cy="11850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en-US" sz="1696">
                  <a:solidFill>
                    <a:srgbClr val="000000"/>
                  </a:solidFill>
                  <a:latin typeface="Core Sans A 35 Light"/>
                </a:rPr>
                <a:t>Conclusion of our People and Planet First campaign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924708" y="12694175"/>
              <a:ext cx="6914984" cy="2399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87882" lvl="1" indent="-143941">
                <a:lnSpc>
                  <a:spcPts val="1867"/>
                </a:lnSpc>
                <a:buFont typeface="Arial"/>
                <a:buChar char="•"/>
              </a:pP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We collected 28 375 signatures </a:t>
              </a:r>
            </a:p>
            <a:p>
              <a:pPr marL="287882" lvl="1" indent="-143941">
                <a:lnSpc>
                  <a:spcPts val="1867"/>
                </a:lnSpc>
                <a:buFont typeface="Arial"/>
                <a:buChar char="•"/>
              </a:pP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Our executive director joined a civil society delegation to Parliament Hill that met MPs and presented them a petition signed by over 43,000 Canadians.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3715751" y="9492505"/>
              <a:ext cx="6893584" cy="76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5"/>
                </a:lnSpc>
              </a:pPr>
              <a:r>
                <a:rPr lang="en-US" sz="2318">
                  <a:solidFill>
                    <a:srgbClr val="000000"/>
                  </a:solidFill>
                  <a:latin typeface="Core Sans A 65 Bold"/>
                </a:rPr>
                <a:t>CANADA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3715751" y="10372039"/>
              <a:ext cx="6893584" cy="11850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en-US" sz="1696">
                  <a:solidFill>
                    <a:srgbClr val="000000"/>
                  </a:solidFill>
                  <a:latin typeface="Core Sans A 35 Light"/>
                </a:rPr>
                <a:t>Conclusion de notre campagne Les gens et la planète avant tout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3431479" y="12694175"/>
              <a:ext cx="6914984" cy="3374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87882" lvl="1" indent="-143941">
                <a:lnSpc>
                  <a:spcPts val="1867"/>
                </a:lnSpc>
                <a:buFont typeface="Arial"/>
                <a:buChar char="•"/>
              </a:pP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On a </a:t>
              </a:r>
              <a:r>
                <a:rPr lang="en-US" sz="1333" dirty="0" err="1">
                  <a:solidFill>
                    <a:srgbClr val="754470"/>
                  </a:solidFill>
                  <a:latin typeface="Core Sans A 45 Regular"/>
                </a:rPr>
                <a:t>recueilli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 28 375 de </a:t>
              </a:r>
              <a:r>
                <a:rPr lang="en-US" sz="1333" dirty="0" err="1">
                  <a:solidFill>
                    <a:srgbClr val="754470"/>
                  </a:solidFill>
                  <a:latin typeface="Core Sans A 45 Regular"/>
                </a:rPr>
                <a:t>ces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 signatures </a:t>
              </a:r>
            </a:p>
            <a:p>
              <a:pPr marL="287882" lvl="1" indent="-143941">
                <a:lnSpc>
                  <a:spcPts val="1867"/>
                </a:lnSpc>
                <a:buFont typeface="Arial"/>
                <a:buChar char="•"/>
              </a:pP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Un </a:t>
              </a:r>
              <a:r>
                <a:rPr lang="en-US" sz="1333" dirty="0" err="1">
                  <a:solidFill>
                    <a:srgbClr val="754470"/>
                  </a:solidFill>
                  <a:latin typeface="Core Sans A 45 Regular"/>
                </a:rPr>
                <a:t>groupe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 </a:t>
              </a:r>
              <a:r>
                <a:rPr lang="en-US" sz="1333" dirty="0" err="1">
                  <a:solidFill>
                    <a:srgbClr val="754470"/>
                  </a:solidFill>
                  <a:latin typeface="Core Sans A 45 Regular"/>
                </a:rPr>
                <a:t>incluant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 </a:t>
              </a:r>
              <a:r>
                <a:rPr lang="en-US" sz="1333" dirty="0" err="1">
                  <a:solidFill>
                    <a:srgbClr val="754470"/>
                  </a:solidFill>
                  <a:latin typeface="Core Sans A 45 Regular"/>
                </a:rPr>
                <a:t>notre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 </a:t>
              </a:r>
              <a:r>
                <a:rPr lang="en-US" sz="1333" dirty="0" err="1">
                  <a:solidFill>
                    <a:srgbClr val="754470"/>
                  </a:solidFill>
                  <a:latin typeface="Core Sans A 45 Regular"/>
                </a:rPr>
                <a:t>directeur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 </a:t>
              </a:r>
              <a:r>
                <a:rPr lang="en-US" sz="1333" dirty="0" err="1">
                  <a:solidFill>
                    <a:srgbClr val="754470"/>
                  </a:solidFill>
                  <a:latin typeface="Core Sans A 45 Regular"/>
                </a:rPr>
                <a:t>général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 </a:t>
              </a:r>
              <a:r>
                <a:rPr lang="en-US" sz="1333" dirty="0" err="1">
                  <a:solidFill>
                    <a:srgbClr val="754470"/>
                  </a:solidFill>
                  <a:latin typeface="Core Sans A 45 Regular"/>
                </a:rPr>
                <a:t>s’est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 </a:t>
              </a:r>
              <a:r>
                <a:rPr lang="en-US" sz="1333" dirty="0" err="1">
                  <a:solidFill>
                    <a:srgbClr val="754470"/>
                  </a:solidFill>
                  <a:latin typeface="Core Sans A 45 Regular"/>
                </a:rPr>
                <a:t>rendu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 au </a:t>
              </a:r>
              <a:r>
                <a:rPr lang="en-US" sz="1333" dirty="0" err="1">
                  <a:solidFill>
                    <a:srgbClr val="754470"/>
                  </a:solidFill>
                  <a:latin typeface="Core Sans A 45 Regular"/>
                </a:rPr>
                <a:t>Parlement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 </a:t>
              </a:r>
              <a:r>
                <a:rPr lang="en-US" sz="1333" dirty="0" err="1">
                  <a:solidFill>
                    <a:srgbClr val="754470"/>
                  </a:solidFill>
                  <a:latin typeface="Core Sans A 45 Regular"/>
                </a:rPr>
                <a:t>canadien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 </a:t>
              </a:r>
              <a:r>
                <a:rPr lang="en-US" sz="1333" dirty="0" err="1">
                  <a:solidFill>
                    <a:srgbClr val="754470"/>
                  </a:solidFill>
                  <a:latin typeface="Core Sans A 45 Regular"/>
                </a:rPr>
                <a:t>à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 Ottawa pour </a:t>
              </a:r>
              <a:r>
                <a:rPr lang="en-US" sz="1333" dirty="0" err="1">
                  <a:solidFill>
                    <a:srgbClr val="754470"/>
                  </a:solidFill>
                  <a:latin typeface="Core Sans A 45 Regular"/>
                </a:rPr>
                <a:t>rencontrer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 des </a:t>
              </a:r>
              <a:r>
                <a:rPr lang="en-US" sz="1333" dirty="0" err="1">
                  <a:solidFill>
                    <a:srgbClr val="754470"/>
                  </a:solidFill>
                  <a:latin typeface="Core Sans A 45 Regular"/>
                </a:rPr>
                <a:t>personnes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 </a:t>
              </a:r>
              <a:r>
                <a:rPr lang="en-US" sz="1333" dirty="0" err="1">
                  <a:solidFill>
                    <a:srgbClr val="754470"/>
                  </a:solidFill>
                  <a:latin typeface="Core Sans A 45 Regular"/>
                </a:rPr>
                <a:t>députées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 et </a:t>
              </a:r>
              <a:r>
                <a:rPr lang="en-US" sz="1333" dirty="0" err="1">
                  <a:solidFill>
                    <a:srgbClr val="754470"/>
                  </a:solidFill>
                  <a:latin typeface="Core Sans A 45 Regular"/>
                </a:rPr>
                <a:t>leur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 </a:t>
              </a:r>
              <a:r>
                <a:rPr lang="en-US" sz="1333" dirty="0" err="1">
                  <a:solidFill>
                    <a:srgbClr val="754470"/>
                  </a:solidFill>
                  <a:latin typeface="Core Sans A 45 Regular"/>
                </a:rPr>
                <a:t>remettre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 </a:t>
              </a:r>
              <a:r>
                <a:rPr lang="en-US" sz="1333" dirty="0" err="1">
                  <a:solidFill>
                    <a:srgbClr val="754470"/>
                  </a:solidFill>
                  <a:latin typeface="Core Sans A 45 Regular"/>
                </a:rPr>
                <a:t>une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 </a:t>
              </a:r>
              <a:r>
                <a:rPr lang="en-US" sz="1333" dirty="0" err="1">
                  <a:solidFill>
                    <a:srgbClr val="754470"/>
                  </a:solidFill>
                  <a:latin typeface="Core Sans A 45 Regular"/>
                </a:rPr>
                <a:t>pétition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 </a:t>
              </a:r>
              <a:r>
                <a:rPr lang="en-US" sz="1333" dirty="0" err="1">
                  <a:solidFill>
                    <a:srgbClr val="754470"/>
                  </a:solidFill>
                  <a:latin typeface="Core Sans A 45 Regular"/>
                </a:rPr>
                <a:t>signée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 par plus de 43 000 </a:t>
              </a:r>
              <a:r>
                <a:rPr lang="en-US" sz="1333" dirty="0" err="1">
                  <a:solidFill>
                    <a:srgbClr val="754470"/>
                  </a:solidFill>
                  <a:latin typeface="Core Sans A 45 Regular"/>
                </a:rPr>
                <a:t>Canadiennes</a:t>
              </a: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 et Canadiens. 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320971" y="622300"/>
            <a:ext cx="3700866" cy="113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8"/>
              </a:lnSpc>
            </a:pPr>
            <a:r>
              <a:rPr lang="en-US" sz="3284">
                <a:solidFill>
                  <a:srgbClr val="D5AFBD"/>
                </a:solidFill>
                <a:latin typeface="Core Sans A 65 Bold"/>
              </a:rPr>
              <a:t>OUR WORK</a:t>
            </a:r>
          </a:p>
          <a:p>
            <a:pPr algn="ctr">
              <a:lnSpc>
                <a:spcPts val="4598"/>
              </a:lnSpc>
            </a:pPr>
            <a:r>
              <a:rPr lang="en-US" sz="3284">
                <a:solidFill>
                  <a:srgbClr val="754470"/>
                </a:solidFill>
                <a:latin typeface="Core Sans A 65 Bold"/>
              </a:rPr>
              <a:t>NOTRE TRAVAIL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23092" y="-1139841"/>
            <a:ext cx="14110128" cy="7315326"/>
            <a:chOff x="2052924" y="1641544"/>
            <a:chExt cx="28220255" cy="14630652"/>
          </a:xfrm>
        </p:grpSpPr>
        <p:sp>
          <p:nvSpPr>
            <p:cNvPr id="3" name="Freeform 3"/>
            <p:cNvSpPr/>
            <p:nvPr/>
          </p:nvSpPr>
          <p:spPr>
            <a:xfrm>
              <a:off x="9093350" y="6987358"/>
              <a:ext cx="2577703" cy="2078273"/>
            </a:xfrm>
            <a:custGeom>
              <a:avLst/>
              <a:gdLst/>
              <a:ahLst/>
              <a:cxnLst/>
              <a:rect l="l" t="t" r="r" b="b"/>
              <a:pathLst>
                <a:path w="2577703" h="2078273">
                  <a:moveTo>
                    <a:pt x="0" y="0"/>
                  </a:moveTo>
                  <a:lnTo>
                    <a:pt x="2577704" y="0"/>
                  </a:lnTo>
                  <a:lnTo>
                    <a:pt x="2577704" y="2078274"/>
                  </a:lnTo>
                  <a:lnTo>
                    <a:pt x="0" y="2078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924712" y="9540978"/>
              <a:ext cx="5931336" cy="76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5"/>
                </a:lnSpc>
              </a:pPr>
              <a:r>
                <a:rPr lang="en-US" sz="2318">
                  <a:solidFill>
                    <a:srgbClr val="000000"/>
                  </a:solidFill>
                  <a:latin typeface="Core Sans A 65 Bold"/>
                </a:rPr>
                <a:t>CANADA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924710" y="10420512"/>
              <a:ext cx="5931334" cy="569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en-US" sz="1696">
                  <a:solidFill>
                    <a:srgbClr val="000000"/>
                  </a:solidFill>
                  <a:latin typeface="Core Sans A 35 Light"/>
                </a:rPr>
                <a:t>Praying for peace in Sudan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924710" y="12694174"/>
              <a:ext cx="6914984" cy="3374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67"/>
                </a:lnSpc>
              </a:pP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In April 2023, conflict broke out in Sudan, leaving around 850 people dead and 1.4 million displaced. </a:t>
              </a:r>
            </a:p>
            <a:p>
              <a:pPr algn="just">
                <a:lnSpc>
                  <a:spcPts val="1867"/>
                </a:lnSpc>
              </a:pPr>
              <a:endParaRPr lang="en-US" sz="1333" dirty="0">
                <a:solidFill>
                  <a:srgbClr val="754470"/>
                </a:solidFill>
                <a:latin typeface="Core Sans A 45 Regular"/>
              </a:endParaRPr>
            </a:p>
            <a:p>
              <a:pPr algn="just">
                <a:lnSpc>
                  <a:spcPts val="1867"/>
                </a:lnSpc>
                <a:spcBef>
                  <a:spcPct val="0"/>
                </a:spcBef>
              </a:pPr>
              <a:r>
                <a:rPr lang="en-US" sz="1333" dirty="0">
                  <a:solidFill>
                    <a:srgbClr val="754470"/>
                  </a:solidFill>
                  <a:latin typeface="Core Sans A 45 Regular"/>
                </a:rPr>
                <a:t>We organized a virtual rosary for peace. Over 170 people across the country joined us in a message of unity and solidarity.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4341845" y="9257554"/>
              <a:ext cx="5931334" cy="76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5"/>
                </a:lnSpc>
              </a:pPr>
              <a:r>
                <a:rPr lang="en-US" sz="2318">
                  <a:solidFill>
                    <a:srgbClr val="000000"/>
                  </a:solidFill>
                  <a:latin typeface="Core Sans A 65 Bold"/>
                </a:rPr>
                <a:t>CANADA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4341845" y="10137090"/>
              <a:ext cx="5931334" cy="569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en-US" sz="1696">
                  <a:solidFill>
                    <a:srgbClr val="000000"/>
                  </a:solidFill>
                  <a:latin typeface="Core Sans A 35 Light"/>
                </a:rPr>
                <a:t>Prier pour la paix au Soudan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3943413" y="12410754"/>
              <a:ext cx="6329766" cy="3861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67"/>
                </a:lnSpc>
              </a:pPr>
              <a:r>
                <a:rPr lang="en-US" sz="1333">
                  <a:solidFill>
                    <a:srgbClr val="754470"/>
                  </a:solidFill>
                  <a:latin typeface="Core Sans A 45 Regular"/>
                </a:rPr>
                <a:t> En avril 2023, un conflit a éclaté au Soudan faisant près de 850 victimes et 1,4 million de personnes déplacées. </a:t>
              </a:r>
            </a:p>
            <a:p>
              <a:pPr algn="just">
                <a:lnSpc>
                  <a:spcPts val="1867"/>
                </a:lnSpc>
              </a:pPr>
              <a:endParaRPr lang="en-US" sz="1333">
                <a:solidFill>
                  <a:srgbClr val="754470"/>
                </a:solidFill>
                <a:latin typeface="Core Sans A 45 Regular"/>
              </a:endParaRPr>
            </a:p>
            <a:p>
              <a:pPr algn="just">
                <a:lnSpc>
                  <a:spcPts val="1867"/>
                </a:lnSpc>
                <a:spcBef>
                  <a:spcPct val="0"/>
                </a:spcBef>
              </a:pPr>
              <a:r>
                <a:rPr lang="en-US" sz="1333">
                  <a:solidFill>
                    <a:srgbClr val="754470"/>
                  </a:solidFill>
                  <a:latin typeface="Core Sans A 45 Regular"/>
                </a:rPr>
                <a:t>Nous avons organisé un chapelet virtuel pour la paix. Plus de 170 personnes se sont jointes à nous dans un message d’union et de solidarité. 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334103" y="8546609"/>
              <a:ext cx="9114009" cy="7312619"/>
            </a:xfrm>
            <a:custGeom>
              <a:avLst/>
              <a:gdLst/>
              <a:ahLst/>
              <a:cxnLst/>
              <a:rect l="l" t="t" r="r" b="b"/>
              <a:pathLst>
                <a:path w="9114009" h="7312619">
                  <a:moveTo>
                    <a:pt x="0" y="0"/>
                  </a:moveTo>
                  <a:lnTo>
                    <a:pt x="9114010" y="0"/>
                  </a:lnTo>
                  <a:lnTo>
                    <a:pt x="9114010" y="7312619"/>
                  </a:lnTo>
                  <a:lnTo>
                    <a:pt x="0" y="7312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73" r="-16407" b="-73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Freeform 11"/>
            <p:cNvSpPr/>
            <p:nvPr/>
          </p:nvSpPr>
          <p:spPr>
            <a:xfrm rot="1863614">
              <a:off x="2052924" y="1641544"/>
              <a:ext cx="9292369" cy="10540271"/>
            </a:xfrm>
            <a:custGeom>
              <a:avLst/>
              <a:gdLst/>
              <a:ahLst/>
              <a:cxnLst/>
              <a:rect l="l" t="t" r="r" b="b"/>
              <a:pathLst>
                <a:path w="9292369" h="10540271">
                  <a:moveTo>
                    <a:pt x="0" y="0"/>
                  </a:moveTo>
                  <a:lnTo>
                    <a:pt x="9292368" y="0"/>
                  </a:lnTo>
                  <a:lnTo>
                    <a:pt x="9292368" y="10540271"/>
                  </a:lnTo>
                  <a:lnTo>
                    <a:pt x="0" y="10540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14123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320971" y="622300"/>
            <a:ext cx="3700866" cy="113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8"/>
              </a:lnSpc>
            </a:pPr>
            <a:r>
              <a:rPr lang="en-US" sz="3284">
                <a:solidFill>
                  <a:srgbClr val="D5AFBD"/>
                </a:solidFill>
                <a:latin typeface="Core Sans A 65 Bold"/>
              </a:rPr>
              <a:t>OUR WORK</a:t>
            </a:r>
          </a:p>
          <a:p>
            <a:pPr algn="ctr">
              <a:lnSpc>
                <a:spcPts val="4598"/>
              </a:lnSpc>
            </a:pPr>
            <a:r>
              <a:rPr lang="en-US" sz="3284">
                <a:solidFill>
                  <a:srgbClr val="754470"/>
                </a:solidFill>
                <a:latin typeface="Core Sans A 65 Bold"/>
              </a:rPr>
              <a:t>NOTRE TRAVAIL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47600"/>
            <a:ext cx="841973" cy="1997587"/>
          </a:xfrm>
          <a:custGeom>
            <a:avLst/>
            <a:gdLst/>
            <a:ahLst/>
            <a:cxnLst/>
            <a:rect l="l" t="t" r="r" b="b"/>
            <a:pathLst>
              <a:path w="1262959" h="2996380">
                <a:moveTo>
                  <a:pt x="0" y="0"/>
                </a:moveTo>
                <a:lnTo>
                  <a:pt x="1262959" y="0"/>
                </a:lnTo>
                <a:lnTo>
                  <a:pt x="1262959" y="2996380"/>
                </a:lnTo>
                <a:lnTo>
                  <a:pt x="0" y="2996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9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TextBox 5"/>
          <p:cNvSpPr txBox="1"/>
          <p:nvPr/>
        </p:nvSpPr>
        <p:spPr>
          <a:xfrm>
            <a:off x="1209290" y="515171"/>
            <a:ext cx="3327103" cy="48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34"/>
              </a:lnSpc>
            </a:pPr>
            <a:r>
              <a:rPr lang="en-US" sz="2952">
                <a:solidFill>
                  <a:srgbClr val="814690"/>
                </a:solidFill>
                <a:latin typeface="Core Sans A 65 Bold"/>
              </a:rPr>
              <a:t>PHILANTROPIC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9290" y="957569"/>
            <a:ext cx="4423569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3"/>
              </a:lnSpc>
            </a:pPr>
            <a:r>
              <a:rPr lang="en-US" sz="3145">
                <a:solidFill>
                  <a:srgbClr val="8B588E"/>
                </a:solidFill>
                <a:latin typeface="Core Sans A 45 Regular"/>
              </a:rPr>
              <a:t>DEVELOPMENT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38830" y="515171"/>
            <a:ext cx="3539685" cy="4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07"/>
              </a:lnSpc>
            </a:pPr>
            <a:r>
              <a:rPr lang="en-US" sz="2933">
                <a:solidFill>
                  <a:srgbClr val="814690"/>
                </a:solidFill>
                <a:latin typeface="Core Sans A 65 Bold"/>
              </a:rPr>
              <a:t>DÉVELOPPEMENT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04569" y="969971"/>
            <a:ext cx="5073947" cy="522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87"/>
              </a:lnSpc>
            </a:pPr>
            <a:r>
              <a:rPr lang="en-US" sz="3133">
                <a:solidFill>
                  <a:srgbClr val="8B588E"/>
                </a:solidFill>
                <a:latin typeface="Core Sans A 45 Regular"/>
              </a:rPr>
              <a:t>PHILANTHROPIQUE</a:t>
            </a:r>
          </a:p>
        </p:txBody>
      </p:sp>
      <p:pic>
        <p:nvPicPr>
          <p:cNvPr id="10" name="Image 9" descr="Une image contenant texte, Police, capture d’écran, blanc&#10;&#10;Description générée automatiquement">
            <a:extLst>
              <a:ext uri="{FF2B5EF4-FFF2-40B4-BE49-F238E27FC236}">
                <a16:creationId xmlns:a16="http://schemas.microsoft.com/office/drawing/2014/main" id="{1A4D8B1D-206D-3D7E-7B71-CC4A8B2E4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824" y="1801538"/>
            <a:ext cx="7364952" cy="2166613"/>
          </a:xfrm>
          <a:prstGeom prst="rect">
            <a:avLst/>
          </a:prstGeom>
        </p:spPr>
      </p:pic>
      <p:pic>
        <p:nvPicPr>
          <p:cNvPr id="12" name="Image 11" descr="Une image contenant texte, Police, capture d’écran, blanc&#10;&#10;Description générée automatiquement">
            <a:extLst>
              <a:ext uri="{FF2B5EF4-FFF2-40B4-BE49-F238E27FC236}">
                <a16:creationId xmlns:a16="http://schemas.microsoft.com/office/drawing/2014/main" id="{550C2C63-9DF8-FEDB-6C23-7451B3E10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607" y="3893799"/>
            <a:ext cx="7445385" cy="21414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49888" y="301179"/>
            <a:ext cx="856313" cy="117743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-182891" y="-164593"/>
            <a:ext cx="6553846" cy="7223761"/>
            <a:chOff x="0" y="0"/>
            <a:chExt cx="13107693" cy="14447523"/>
          </a:xfrm>
        </p:grpSpPr>
        <p:grpSp>
          <p:nvGrpSpPr>
            <p:cNvPr id="4" name="Group 4"/>
            <p:cNvGrpSpPr/>
            <p:nvPr/>
          </p:nvGrpSpPr>
          <p:grpSpPr>
            <a:xfrm>
              <a:off x="11793586" y="0"/>
              <a:ext cx="1314106" cy="14447523"/>
              <a:chOff x="0" y="0"/>
              <a:chExt cx="226424" cy="248935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26424" cy="2489352"/>
              </a:xfrm>
              <a:custGeom>
                <a:avLst/>
                <a:gdLst/>
                <a:ahLst/>
                <a:cxnLst/>
                <a:rect l="l" t="t" r="r" b="b"/>
                <a:pathLst>
                  <a:path w="226424" h="2489352">
                    <a:moveTo>
                      <a:pt x="113212" y="0"/>
                    </a:moveTo>
                    <a:lnTo>
                      <a:pt x="113212" y="0"/>
                    </a:lnTo>
                    <a:cubicBezTo>
                      <a:pt x="175738" y="0"/>
                      <a:pt x="226424" y="50687"/>
                      <a:pt x="226424" y="113212"/>
                    </a:cubicBezTo>
                    <a:lnTo>
                      <a:pt x="226424" y="2376139"/>
                    </a:lnTo>
                    <a:cubicBezTo>
                      <a:pt x="226424" y="2438665"/>
                      <a:pt x="175738" y="2489352"/>
                      <a:pt x="113212" y="2489352"/>
                    </a:cubicBezTo>
                    <a:lnTo>
                      <a:pt x="113212" y="2489352"/>
                    </a:lnTo>
                    <a:cubicBezTo>
                      <a:pt x="50687" y="2489352"/>
                      <a:pt x="0" y="2438665"/>
                      <a:pt x="0" y="2376139"/>
                    </a:cubicBezTo>
                    <a:lnTo>
                      <a:pt x="0" y="113212"/>
                    </a:lnTo>
                    <a:cubicBezTo>
                      <a:pt x="0" y="50687"/>
                      <a:pt x="50687" y="0"/>
                      <a:pt x="113212" y="0"/>
                    </a:cubicBezTo>
                    <a:close/>
                  </a:path>
                </a:pathLst>
              </a:custGeom>
              <a:solidFill>
                <a:srgbClr val="D5AFBD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226424" cy="25465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12557783" cy="14447523"/>
              <a:chOff x="0" y="0"/>
              <a:chExt cx="2163744" cy="248935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163744" cy="2489352"/>
              </a:xfrm>
              <a:custGeom>
                <a:avLst/>
                <a:gdLst/>
                <a:ahLst/>
                <a:cxnLst/>
                <a:rect l="l" t="t" r="r" b="b"/>
                <a:pathLst>
                  <a:path w="2163744" h="2489352">
                    <a:moveTo>
                      <a:pt x="24660" y="0"/>
                    </a:moveTo>
                    <a:lnTo>
                      <a:pt x="2139084" y="0"/>
                    </a:lnTo>
                    <a:cubicBezTo>
                      <a:pt x="2145624" y="0"/>
                      <a:pt x="2151896" y="2598"/>
                      <a:pt x="2156521" y="7223"/>
                    </a:cubicBezTo>
                    <a:cubicBezTo>
                      <a:pt x="2161146" y="11847"/>
                      <a:pt x="2163744" y="18120"/>
                      <a:pt x="2163744" y="24660"/>
                    </a:cubicBezTo>
                    <a:lnTo>
                      <a:pt x="2163744" y="2464692"/>
                    </a:lnTo>
                    <a:cubicBezTo>
                      <a:pt x="2163744" y="2471232"/>
                      <a:pt x="2161146" y="2477504"/>
                      <a:pt x="2156521" y="2482129"/>
                    </a:cubicBezTo>
                    <a:cubicBezTo>
                      <a:pt x="2151896" y="2486754"/>
                      <a:pt x="2145624" y="2489352"/>
                      <a:pt x="2139084" y="2489352"/>
                    </a:cubicBezTo>
                    <a:lnTo>
                      <a:pt x="24660" y="2489352"/>
                    </a:lnTo>
                    <a:cubicBezTo>
                      <a:pt x="18120" y="2489352"/>
                      <a:pt x="11847" y="2486754"/>
                      <a:pt x="7223" y="2482129"/>
                    </a:cubicBezTo>
                    <a:cubicBezTo>
                      <a:pt x="2598" y="2477504"/>
                      <a:pt x="0" y="2471232"/>
                      <a:pt x="0" y="2464692"/>
                    </a:cubicBezTo>
                    <a:lnTo>
                      <a:pt x="0" y="24660"/>
                    </a:lnTo>
                    <a:cubicBezTo>
                      <a:pt x="0" y="18120"/>
                      <a:pt x="2598" y="11847"/>
                      <a:pt x="7223" y="7223"/>
                    </a:cubicBezTo>
                    <a:cubicBezTo>
                      <a:pt x="11847" y="2598"/>
                      <a:pt x="18120" y="0"/>
                      <a:pt x="24660" y="0"/>
                    </a:cubicBezTo>
                    <a:close/>
                  </a:path>
                </a:pathLst>
              </a:custGeom>
              <a:solidFill>
                <a:srgbClr val="754470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2163744" cy="25465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199207" y="3682506"/>
            <a:ext cx="5514695" cy="795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6"/>
              </a:lnSpc>
              <a:spcBef>
                <a:spcPct val="0"/>
              </a:spcBef>
            </a:pPr>
            <a:r>
              <a:rPr lang="en-US" sz="4733">
                <a:solidFill>
                  <a:srgbClr val="D5AFBD"/>
                </a:solidFill>
                <a:latin typeface="Glacial Indifference Bold"/>
              </a:rPr>
              <a:t>À L’INTERNATIONAL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9207" y="2506048"/>
            <a:ext cx="5514695" cy="795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6"/>
              </a:lnSpc>
              <a:spcBef>
                <a:spcPct val="0"/>
              </a:spcBef>
            </a:pPr>
            <a:r>
              <a:rPr lang="en-US" sz="4733">
                <a:solidFill>
                  <a:srgbClr val="FFFFFF"/>
                </a:solidFill>
                <a:latin typeface="Glacial Indifference Bold"/>
              </a:rPr>
              <a:t>OVERSEAS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7D973A5-CDB3-8BBF-4E3D-5AE87562F336}"/>
              </a:ext>
            </a:extLst>
          </p:cNvPr>
          <p:cNvGrpSpPr/>
          <p:nvPr/>
        </p:nvGrpSpPr>
        <p:grpSpPr>
          <a:xfrm>
            <a:off x="6689332" y="1672171"/>
            <a:ext cx="4816868" cy="4211168"/>
            <a:chOff x="10033998" y="2508257"/>
            <a:chExt cx="7225302" cy="6316752"/>
          </a:xfrm>
        </p:grpSpPr>
        <p:grpSp>
          <p:nvGrpSpPr>
            <p:cNvPr id="12" name="Group 12"/>
            <p:cNvGrpSpPr/>
            <p:nvPr/>
          </p:nvGrpSpPr>
          <p:grpSpPr>
            <a:xfrm>
              <a:off x="10033998" y="2508257"/>
              <a:ext cx="5539460" cy="553946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5AFBD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0250238" y="2651056"/>
              <a:ext cx="5539482" cy="5539460"/>
              <a:chOff x="0" y="0"/>
              <a:chExt cx="6350000" cy="634997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58658" r="-58658"/>
                </a:stretch>
              </a:blipFill>
            </p:spPr>
            <p:txBody>
              <a:bodyPr/>
              <a:lstStyle/>
              <a:p>
                <a:endParaRPr lang="en-US" sz="1200"/>
              </a:p>
            </p:txBody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14320141" y="5897331"/>
              <a:ext cx="2939159" cy="2927678"/>
              <a:chOff x="0" y="0"/>
              <a:chExt cx="6502400" cy="6477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-23042" y="119185"/>
                <a:ext cx="6542159" cy="6244242"/>
              </a:xfrm>
              <a:custGeom>
                <a:avLst/>
                <a:gdLst/>
                <a:ahLst/>
                <a:cxnLst/>
                <a:rect l="l" t="t" r="r" b="b"/>
                <a:pathLst>
                  <a:path w="6542159" h="6244242">
                    <a:moveTo>
                      <a:pt x="3271080" y="4996"/>
                    </a:moveTo>
                    <a:cubicBezTo>
                      <a:pt x="2154117" y="0"/>
                      <a:pt x="1119857" y="593026"/>
                      <a:pt x="559929" y="1559521"/>
                    </a:cubicBezTo>
                    <a:cubicBezTo>
                      <a:pt x="0" y="2526015"/>
                      <a:pt x="0" y="3718228"/>
                      <a:pt x="559929" y="4684723"/>
                    </a:cubicBezTo>
                    <a:cubicBezTo>
                      <a:pt x="1119857" y="5651217"/>
                      <a:pt x="2154117" y="6244243"/>
                      <a:pt x="3271080" y="6239248"/>
                    </a:cubicBezTo>
                    <a:cubicBezTo>
                      <a:pt x="4388043" y="6244243"/>
                      <a:pt x="5422303" y="5651217"/>
                      <a:pt x="5982231" y="4684723"/>
                    </a:cubicBezTo>
                    <a:cubicBezTo>
                      <a:pt x="6542160" y="3718229"/>
                      <a:pt x="6542160" y="2526015"/>
                      <a:pt x="5982231" y="1559521"/>
                    </a:cubicBezTo>
                    <a:cubicBezTo>
                      <a:pt x="5422303" y="593027"/>
                      <a:pt x="4388043" y="1"/>
                      <a:pt x="3271080" y="4996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38492" r="-38492"/>
                </a:stretch>
              </a:blip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73038" y="66269"/>
                <a:ext cx="6350000" cy="6349987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87">
                    <a:moveTo>
                      <a:pt x="3175000" y="6349987"/>
                    </a:moveTo>
                    <a:cubicBezTo>
                      <a:pt x="1424279" y="6349987"/>
                      <a:pt x="0" y="4925733"/>
                      <a:pt x="0" y="3175038"/>
                    </a:cubicBezTo>
                    <a:cubicBezTo>
                      <a:pt x="0" y="1424317"/>
                      <a:pt x="1424292" y="0"/>
                      <a:pt x="3175000" y="0"/>
                    </a:cubicBezTo>
                    <a:cubicBezTo>
                      <a:pt x="4925733" y="0"/>
                      <a:pt x="6350000" y="1424330"/>
                      <a:pt x="6350000" y="3175038"/>
                    </a:cubicBezTo>
                    <a:cubicBezTo>
                      <a:pt x="6350000" y="4925720"/>
                      <a:pt x="4925733" y="6349987"/>
                      <a:pt x="3175000" y="6349987"/>
                    </a:cubicBezTo>
                    <a:close/>
                    <a:moveTo>
                      <a:pt x="3175000" y="115760"/>
                    </a:moveTo>
                    <a:cubicBezTo>
                      <a:pt x="1488135" y="115760"/>
                      <a:pt x="115760" y="1488148"/>
                      <a:pt x="115760" y="3175038"/>
                    </a:cubicBezTo>
                    <a:cubicBezTo>
                      <a:pt x="115760" y="4861915"/>
                      <a:pt x="1488135" y="6234265"/>
                      <a:pt x="3175000" y="6234265"/>
                    </a:cubicBezTo>
                    <a:cubicBezTo>
                      <a:pt x="4861852" y="6234265"/>
                      <a:pt x="6234265" y="4861890"/>
                      <a:pt x="6234265" y="3175038"/>
                    </a:cubicBezTo>
                    <a:cubicBezTo>
                      <a:pt x="6234265" y="1488148"/>
                      <a:pt x="4861852" y="115760"/>
                      <a:pt x="3175000" y="115760"/>
                    </a:cubicBezTo>
                    <a:close/>
                  </a:path>
                </a:pathLst>
              </a:custGeom>
              <a:solidFill>
                <a:srgbClr val="FF9045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</p:grpSp>
      <p:sp>
        <p:nvSpPr>
          <p:cNvPr id="20" name="Freeform 20"/>
          <p:cNvSpPr/>
          <p:nvPr/>
        </p:nvSpPr>
        <p:spPr>
          <a:xfrm rot="8918400">
            <a:off x="8754952" y="-2375954"/>
            <a:ext cx="4646185" cy="6797059"/>
          </a:xfrm>
          <a:custGeom>
            <a:avLst/>
            <a:gdLst/>
            <a:ahLst/>
            <a:cxnLst/>
            <a:rect l="l" t="t" r="r" b="b"/>
            <a:pathLst>
              <a:path w="6969277" h="10195589">
                <a:moveTo>
                  <a:pt x="0" y="0"/>
                </a:moveTo>
                <a:lnTo>
                  <a:pt x="6969277" y="0"/>
                </a:lnTo>
                <a:lnTo>
                  <a:pt x="6969277" y="10195589"/>
                </a:lnTo>
                <a:lnTo>
                  <a:pt x="0" y="101955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505" r="-6505"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49888" y="301179"/>
            <a:ext cx="856313" cy="117743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-182891" y="-164593"/>
            <a:ext cx="6553846" cy="7223761"/>
            <a:chOff x="0" y="0"/>
            <a:chExt cx="13107693" cy="14447523"/>
          </a:xfrm>
        </p:grpSpPr>
        <p:grpSp>
          <p:nvGrpSpPr>
            <p:cNvPr id="4" name="Group 4"/>
            <p:cNvGrpSpPr/>
            <p:nvPr/>
          </p:nvGrpSpPr>
          <p:grpSpPr>
            <a:xfrm>
              <a:off x="11793586" y="0"/>
              <a:ext cx="1314106" cy="14447523"/>
              <a:chOff x="0" y="0"/>
              <a:chExt cx="226424" cy="248935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26424" cy="2489352"/>
              </a:xfrm>
              <a:custGeom>
                <a:avLst/>
                <a:gdLst/>
                <a:ahLst/>
                <a:cxnLst/>
                <a:rect l="l" t="t" r="r" b="b"/>
                <a:pathLst>
                  <a:path w="226424" h="2489352">
                    <a:moveTo>
                      <a:pt x="113212" y="0"/>
                    </a:moveTo>
                    <a:lnTo>
                      <a:pt x="113212" y="0"/>
                    </a:lnTo>
                    <a:cubicBezTo>
                      <a:pt x="175738" y="0"/>
                      <a:pt x="226424" y="50687"/>
                      <a:pt x="226424" y="113212"/>
                    </a:cubicBezTo>
                    <a:lnTo>
                      <a:pt x="226424" y="2376139"/>
                    </a:lnTo>
                    <a:cubicBezTo>
                      <a:pt x="226424" y="2438665"/>
                      <a:pt x="175738" y="2489352"/>
                      <a:pt x="113212" y="2489352"/>
                    </a:cubicBezTo>
                    <a:lnTo>
                      <a:pt x="113212" y="2489352"/>
                    </a:lnTo>
                    <a:cubicBezTo>
                      <a:pt x="50687" y="2489352"/>
                      <a:pt x="0" y="2438665"/>
                      <a:pt x="0" y="2376139"/>
                    </a:cubicBezTo>
                    <a:lnTo>
                      <a:pt x="0" y="113212"/>
                    </a:lnTo>
                    <a:cubicBezTo>
                      <a:pt x="0" y="50687"/>
                      <a:pt x="50687" y="0"/>
                      <a:pt x="113212" y="0"/>
                    </a:cubicBezTo>
                    <a:close/>
                  </a:path>
                </a:pathLst>
              </a:custGeom>
              <a:solidFill>
                <a:srgbClr val="D5AFBD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226424" cy="25465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12557783" cy="14447523"/>
              <a:chOff x="0" y="0"/>
              <a:chExt cx="2163744" cy="248935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163744" cy="2489352"/>
              </a:xfrm>
              <a:custGeom>
                <a:avLst/>
                <a:gdLst/>
                <a:ahLst/>
                <a:cxnLst/>
                <a:rect l="l" t="t" r="r" b="b"/>
                <a:pathLst>
                  <a:path w="2163744" h="2489352">
                    <a:moveTo>
                      <a:pt x="24660" y="0"/>
                    </a:moveTo>
                    <a:lnTo>
                      <a:pt x="2139084" y="0"/>
                    </a:lnTo>
                    <a:cubicBezTo>
                      <a:pt x="2145624" y="0"/>
                      <a:pt x="2151896" y="2598"/>
                      <a:pt x="2156521" y="7223"/>
                    </a:cubicBezTo>
                    <a:cubicBezTo>
                      <a:pt x="2161146" y="11847"/>
                      <a:pt x="2163744" y="18120"/>
                      <a:pt x="2163744" y="24660"/>
                    </a:cubicBezTo>
                    <a:lnTo>
                      <a:pt x="2163744" y="2464692"/>
                    </a:lnTo>
                    <a:cubicBezTo>
                      <a:pt x="2163744" y="2471232"/>
                      <a:pt x="2161146" y="2477504"/>
                      <a:pt x="2156521" y="2482129"/>
                    </a:cubicBezTo>
                    <a:cubicBezTo>
                      <a:pt x="2151896" y="2486754"/>
                      <a:pt x="2145624" y="2489352"/>
                      <a:pt x="2139084" y="2489352"/>
                    </a:cubicBezTo>
                    <a:lnTo>
                      <a:pt x="24660" y="2489352"/>
                    </a:lnTo>
                    <a:cubicBezTo>
                      <a:pt x="18120" y="2489352"/>
                      <a:pt x="11847" y="2486754"/>
                      <a:pt x="7223" y="2482129"/>
                    </a:cubicBezTo>
                    <a:cubicBezTo>
                      <a:pt x="2598" y="2477504"/>
                      <a:pt x="0" y="2471232"/>
                      <a:pt x="0" y="2464692"/>
                    </a:cubicBezTo>
                    <a:lnTo>
                      <a:pt x="0" y="24660"/>
                    </a:lnTo>
                    <a:cubicBezTo>
                      <a:pt x="0" y="18120"/>
                      <a:pt x="2598" y="11847"/>
                      <a:pt x="7223" y="7223"/>
                    </a:cubicBezTo>
                    <a:cubicBezTo>
                      <a:pt x="11847" y="2598"/>
                      <a:pt x="18120" y="0"/>
                      <a:pt x="24660" y="0"/>
                    </a:cubicBezTo>
                    <a:close/>
                  </a:path>
                </a:pathLst>
              </a:custGeom>
              <a:solidFill>
                <a:srgbClr val="754470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2163744" cy="25465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6689332" y="1672172"/>
            <a:ext cx="3692973" cy="369297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5AFB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33492" y="1767371"/>
            <a:ext cx="3692988" cy="3692973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2343" r="-32343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546761" y="3931554"/>
            <a:ext cx="1959439" cy="1951785"/>
            <a:chOff x="0" y="0"/>
            <a:chExt cx="6502400" cy="6477000"/>
          </a:xfrm>
        </p:grpSpPr>
        <p:sp>
          <p:nvSpPr>
            <p:cNvPr id="16" name="Freeform 1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16369" r="-16369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9045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8" name="Freeform 18"/>
          <p:cNvSpPr/>
          <p:nvPr/>
        </p:nvSpPr>
        <p:spPr>
          <a:xfrm rot="8918400">
            <a:off x="8754952" y="-2375954"/>
            <a:ext cx="4646185" cy="6797059"/>
          </a:xfrm>
          <a:custGeom>
            <a:avLst/>
            <a:gdLst/>
            <a:ahLst/>
            <a:cxnLst/>
            <a:rect l="l" t="t" r="r" b="b"/>
            <a:pathLst>
              <a:path w="6969277" h="10195589">
                <a:moveTo>
                  <a:pt x="0" y="0"/>
                </a:moveTo>
                <a:lnTo>
                  <a:pt x="6969277" y="0"/>
                </a:lnTo>
                <a:lnTo>
                  <a:pt x="6969277" y="10195589"/>
                </a:lnTo>
                <a:lnTo>
                  <a:pt x="0" y="101955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505" r="-6505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-157094" y="3659290"/>
            <a:ext cx="5514695" cy="795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6"/>
              </a:lnSpc>
              <a:spcBef>
                <a:spcPct val="0"/>
              </a:spcBef>
            </a:pPr>
            <a:r>
              <a:rPr lang="en-US" sz="4733">
                <a:solidFill>
                  <a:srgbClr val="D5AFBD"/>
                </a:solidFill>
                <a:latin typeface="Glacial Indifference Bold"/>
              </a:rPr>
              <a:t>NOTRE PRÉSENCE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9207" y="1811101"/>
            <a:ext cx="5514695" cy="795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6"/>
              </a:lnSpc>
              <a:spcBef>
                <a:spcPct val="0"/>
              </a:spcBef>
            </a:pPr>
            <a:r>
              <a:rPr lang="en-US" sz="4733">
                <a:solidFill>
                  <a:srgbClr val="FFFFFF"/>
                </a:solidFill>
                <a:latin typeface="Glacial Indifference Bold"/>
              </a:rPr>
              <a:t>OUR PRESENCE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52565" y="2560825"/>
            <a:ext cx="4005037" cy="475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4"/>
              </a:lnSpc>
              <a:spcBef>
                <a:spcPct val="0"/>
              </a:spcBef>
            </a:pPr>
            <a:r>
              <a:rPr lang="en-US" sz="2867">
                <a:solidFill>
                  <a:srgbClr val="FFFFFF"/>
                </a:solidFill>
                <a:latin typeface="Core Sans A 25 ExtraLight"/>
              </a:rPr>
              <a:t>online and international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77075" y="4409014"/>
            <a:ext cx="4480527" cy="988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4"/>
              </a:lnSpc>
              <a:spcBef>
                <a:spcPct val="0"/>
              </a:spcBef>
            </a:pPr>
            <a:r>
              <a:rPr lang="en-US" sz="2867">
                <a:solidFill>
                  <a:srgbClr val="FFFFFF"/>
                </a:solidFill>
                <a:latin typeface="Core Sans A 25 ExtraLight"/>
              </a:rPr>
              <a:t>en ligne et  à l’international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63614">
            <a:off x="-2323092" y="-1139841"/>
            <a:ext cx="4646185" cy="5270135"/>
          </a:xfrm>
          <a:custGeom>
            <a:avLst/>
            <a:gdLst/>
            <a:ahLst/>
            <a:cxnLst/>
            <a:rect l="l" t="t" r="r" b="b"/>
            <a:pathLst>
              <a:path w="6969277" h="7905203">
                <a:moveTo>
                  <a:pt x="0" y="0"/>
                </a:moveTo>
                <a:lnTo>
                  <a:pt x="6969276" y="0"/>
                </a:lnTo>
                <a:lnTo>
                  <a:pt x="6969276" y="7905203"/>
                </a:lnTo>
                <a:lnTo>
                  <a:pt x="0" y="7905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4123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3349554" y="894241"/>
            <a:ext cx="5421845" cy="113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8"/>
              </a:lnSpc>
            </a:pPr>
            <a:r>
              <a:rPr lang="en-US" sz="3284">
                <a:solidFill>
                  <a:srgbClr val="E2D5E3"/>
                </a:solidFill>
                <a:latin typeface="Core Sans A 65 Bold"/>
              </a:rPr>
              <a:t>AROUND THE WORLD </a:t>
            </a:r>
          </a:p>
          <a:p>
            <a:pPr algn="ctr">
              <a:lnSpc>
                <a:spcPts val="4598"/>
              </a:lnSpc>
            </a:pPr>
            <a:r>
              <a:rPr lang="en-US" sz="3284">
                <a:solidFill>
                  <a:srgbClr val="754470"/>
                </a:solidFill>
                <a:latin typeface="Core Sans A 65 Bold"/>
              </a:rPr>
              <a:t>À L‘INTERNATIONAL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21186" y="2364761"/>
            <a:ext cx="11577865" cy="3656309"/>
            <a:chOff x="0" y="0"/>
            <a:chExt cx="23155731" cy="7312619"/>
          </a:xfrm>
        </p:grpSpPr>
        <p:sp>
          <p:nvSpPr>
            <p:cNvPr id="5" name="Freeform 5"/>
            <p:cNvSpPr/>
            <p:nvPr/>
          </p:nvSpPr>
          <p:spPr>
            <a:xfrm>
              <a:off x="6731222" y="0"/>
              <a:ext cx="9237703" cy="7312619"/>
            </a:xfrm>
            <a:custGeom>
              <a:avLst/>
              <a:gdLst/>
              <a:ahLst/>
              <a:cxnLst/>
              <a:rect l="l" t="t" r="r" b="b"/>
              <a:pathLst>
                <a:path w="9237703" h="7312619">
                  <a:moveTo>
                    <a:pt x="0" y="0"/>
                  </a:moveTo>
                  <a:lnTo>
                    <a:pt x="9237703" y="0"/>
                  </a:lnTo>
                  <a:lnTo>
                    <a:pt x="9237703" y="7312619"/>
                  </a:lnTo>
                  <a:lnTo>
                    <a:pt x="0" y="7312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6325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6506315" y="1027366"/>
              <a:ext cx="6649416" cy="1203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5"/>
                </a:lnSpc>
              </a:pPr>
              <a:r>
                <a:rPr lang="en-US" sz="1867" b="1" dirty="0">
                  <a:solidFill>
                    <a:srgbClr val="000000"/>
                  </a:solidFill>
                </a:rPr>
                <a:t>Assemblée Générale de Caritas Internationalis </a:t>
              </a:r>
              <a:r>
                <a:rPr lang="en-US" sz="1867" b="1" dirty="0" err="1">
                  <a:solidFill>
                    <a:srgbClr val="000000"/>
                  </a:solidFill>
                </a:rPr>
                <a:t>à</a:t>
              </a:r>
              <a:r>
                <a:rPr lang="en-US" sz="1867" b="1" dirty="0">
                  <a:solidFill>
                    <a:srgbClr val="000000"/>
                  </a:solidFill>
                </a:rPr>
                <a:t> Rome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506315" y="3753657"/>
              <a:ext cx="6121004" cy="2018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Open Sans Light"/>
                </a:rPr>
                <a:t>Nous avons participé à des événements de grande envergure comme</a:t>
              </a:r>
              <a:r>
                <a:rPr lang="en-US" sz="1400">
                  <a:solidFill>
                    <a:srgbClr val="000000"/>
                  </a:solidFill>
                  <a:latin typeface="Open Sans Bold"/>
                </a:rPr>
                <a:t> l’Assemblée générale de Caritas Internationalis à Rome.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027366"/>
              <a:ext cx="5931334" cy="11864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7"/>
                </a:lnSpc>
              </a:pPr>
              <a:r>
                <a:rPr lang="en-US" sz="1719" dirty="0">
                  <a:solidFill>
                    <a:srgbClr val="000000"/>
                  </a:solidFill>
                  <a:latin typeface="Core Sans A 65 Bold"/>
                </a:rPr>
                <a:t>Caritas Internationalis General Assembly in Rome.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248957"/>
              <a:ext cx="5856736" cy="15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Open Sans Light"/>
                </a:rPr>
                <a:t>We took part in major events such as the </a:t>
              </a:r>
              <a:r>
                <a:rPr lang="en-US" sz="1400">
                  <a:solidFill>
                    <a:srgbClr val="000000"/>
                  </a:solidFill>
                  <a:latin typeface="Open Sans Bold"/>
                </a:rPr>
                <a:t>Caritas Internationalis General Assembly in Rome</a:t>
              </a:r>
              <a:r>
                <a:rPr lang="en-US" sz="1400">
                  <a:solidFill>
                    <a:srgbClr val="000000"/>
                  </a:solidFill>
                  <a:latin typeface="Open Sans Light"/>
                </a:rPr>
                <a:t>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49888" y="301179"/>
            <a:ext cx="856313" cy="117743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685800" y="685800"/>
            <a:ext cx="4071785" cy="1017946"/>
          </a:xfrm>
          <a:custGeom>
            <a:avLst/>
            <a:gdLst/>
            <a:ahLst/>
            <a:cxnLst/>
            <a:rect l="l" t="t" r="r" b="b"/>
            <a:pathLst>
              <a:path w="6107677" h="1526919">
                <a:moveTo>
                  <a:pt x="0" y="0"/>
                </a:moveTo>
                <a:lnTo>
                  <a:pt x="6107677" y="0"/>
                </a:lnTo>
                <a:lnTo>
                  <a:pt x="6107677" y="1526919"/>
                </a:lnTo>
                <a:lnTo>
                  <a:pt x="0" y="15269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463115" y="2119679"/>
            <a:ext cx="11446305" cy="3747206"/>
            <a:chOff x="0" y="0"/>
            <a:chExt cx="22892609" cy="7494411"/>
          </a:xfrm>
        </p:grpSpPr>
        <p:grpSp>
          <p:nvGrpSpPr>
            <p:cNvPr id="5" name="Group 5"/>
            <p:cNvGrpSpPr/>
            <p:nvPr/>
          </p:nvGrpSpPr>
          <p:grpSpPr>
            <a:xfrm>
              <a:off x="5976244" y="0"/>
              <a:ext cx="10579053" cy="7494411"/>
              <a:chOff x="0" y="0"/>
              <a:chExt cx="13445416" cy="9525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3445415" cy="9525000"/>
              </a:xfrm>
              <a:custGeom>
                <a:avLst/>
                <a:gdLst/>
                <a:ahLst/>
                <a:cxnLst/>
                <a:rect l="l" t="t" r="r" b="b"/>
                <a:pathLst>
                  <a:path w="13445415" h="9525000">
                    <a:moveTo>
                      <a:pt x="0" y="9042400"/>
                    </a:moveTo>
                    <a:lnTo>
                      <a:pt x="0" y="482600"/>
                    </a:lnTo>
                    <a:cubicBezTo>
                      <a:pt x="0" y="215900"/>
                      <a:pt x="457144" y="0"/>
                      <a:pt x="1021852" y="0"/>
                    </a:cubicBezTo>
                    <a:lnTo>
                      <a:pt x="12423564" y="0"/>
                    </a:lnTo>
                    <a:cubicBezTo>
                      <a:pt x="12988272" y="0"/>
                      <a:pt x="13445415" y="217170"/>
                      <a:pt x="13445415" y="482600"/>
                    </a:cubicBezTo>
                    <a:lnTo>
                      <a:pt x="13445415" y="9042400"/>
                    </a:lnTo>
                    <a:cubicBezTo>
                      <a:pt x="13445415" y="9309100"/>
                      <a:pt x="12988272" y="9525000"/>
                      <a:pt x="12423564" y="9525000"/>
                    </a:cubicBezTo>
                    <a:lnTo>
                      <a:pt x="1021852" y="9525000"/>
                    </a:lnTo>
                    <a:cubicBezTo>
                      <a:pt x="459833" y="9525000"/>
                      <a:pt x="0" y="9309100"/>
                      <a:pt x="0" y="904240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t="-615" b="-615"/>
                </a:stretch>
              </a:blipFill>
            </p:spPr>
            <p:txBody>
              <a:bodyPr/>
              <a:lstStyle/>
              <a:p>
                <a:endParaRPr lang="en-US" sz="1200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567443"/>
              <a:ext cx="5073218" cy="1746779"/>
              <a:chOff x="0" y="0"/>
              <a:chExt cx="775910" cy="26715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775910" cy="267157"/>
              </a:xfrm>
              <a:custGeom>
                <a:avLst/>
                <a:gdLst/>
                <a:ahLst/>
                <a:cxnLst/>
                <a:rect l="l" t="t" r="r" b="b"/>
                <a:pathLst>
                  <a:path w="775910" h="267157">
                    <a:moveTo>
                      <a:pt x="61041" y="0"/>
                    </a:moveTo>
                    <a:lnTo>
                      <a:pt x="714869" y="0"/>
                    </a:lnTo>
                    <a:cubicBezTo>
                      <a:pt x="731058" y="0"/>
                      <a:pt x="746584" y="6431"/>
                      <a:pt x="758032" y="17879"/>
                    </a:cubicBezTo>
                    <a:cubicBezTo>
                      <a:pt x="769479" y="29326"/>
                      <a:pt x="775910" y="44852"/>
                      <a:pt x="775910" y="61041"/>
                    </a:cubicBezTo>
                    <a:lnTo>
                      <a:pt x="775910" y="206115"/>
                    </a:lnTo>
                    <a:cubicBezTo>
                      <a:pt x="775910" y="222304"/>
                      <a:pt x="769479" y="237831"/>
                      <a:pt x="758032" y="249278"/>
                    </a:cubicBezTo>
                    <a:cubicBezTo>
                      <a:pt x="746584" y="260726"/>
                      <a:pt x="731058" y="267157"/>
                      <a:pt x="714869" y="267157"/>
                    </a:cubicBezTo>
                    <a:lnTo>
                      <a:pt x="61041" y="267157"/>
                    </a:lnTo>
                    <a:cubicBezTo>
                      <a:pt x="44852" y="267157"/>
                      <a:pt x="29326" y="260726"/>
                      <a:pt x="17879" y="249278"/>
                    </a:cubicBezTo>
                    <a:cubicBezTo>
                      <a:pt x="6431" y="237831"/>
                      <a:pt x="0" y="222304"/>
                      <a:pt x="0" y="206115"/>
                    </a:cubicBezTo>
                    <a:lnTo>
                      <a:pt x="0" y="61041"/>
                    </a:lnTo>
                    <a:cubicBezTo>
                      <a:pt x="0" y="44852"/>
                      <a:pt x="6431" y="29326"/>
                      <a:pt x="17879" y="17879"/>
                    </a:cubicBezTo>
                    <a:cubicBezTo>
                      <a:pt x="29326" y="6431"/>
                      <a:pt x="44852" y="0"/>
                      <a:pt x="61041" y="0"/>
                    </a:cubicBezTo>
                    <a:close/>
                  </a:path>
                </a:pathLst>
              </a:custGeom>
              <a:solidFill>
                <a:srgbClr val="8B588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775910" cy="32430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69204" y="1100896"/>
              <a:ext cx="4934816" cy="626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3"/>
                </a:lnSpc>
              </a:pPr>
              <a:r>
                <a:rPr lang="en-US" sz="1867">
                  <a:solidFill>
                    <a:srgbClr val="FFFFFF"/>
                  </a:solidFill>
                  <a:latin typeface="Glacial Indifference Bold"/>
                </a:rPr>
                <a:t>Around the world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16771605" y="567443"/>
              <a:ext cx="5073218" cy="1746779"/>
              <a:chOff x="0" y="0"/>
              <a:chExt cx="775910" cy="26715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775910" cy="267157"/>
              </a:xfrm>
              <a:custGeom>
                <a:avLst/>
                <a:gdLst/>
                <a:ahLst/>
                <a:cxnLst/>
                <a:rect l="l" t="t" r="r" b="b"/>
                <a:pathLst>
                  <a:path w="775910" h="267157">
                    <a:moveTo>
                      <a:pt x="61041" y="0"/>
                    </a:moveTo>
                    <a:lnTo>
                      <a:pt x="714869" y="0"/>
                    </a:lnTo>
                    <a:cubicBezTo>
                      <a:pt x="731058" y="0"/>
                      <a:pt x="746584" y="6431"/>
                      <a:pt x="758032" y="17879"/>
                    </a:cubicBezTo>
                    <a:cubicBezTo>
                      <a:pt x="769479" y="29326"/>
                      <a:pt x="775910" y="44852"/>
                      <a:pt x="775910" y="61041"/>
                    </a:cubicBezTo>
                    <a:lnTo>
                      <a:pt x="775910" y="206115"/>
                    </a:lnTo>
                    <a:cubicBezTo>
                      <a:pt x="775910" y="222304"/>
                      <a:pt x="769479" y="237831"/>
                      <a:pt x="758032" y="249278"/>
                    </a:cubicBezTo>
                    <a:cubicBezTo>
                      <a:pt x="746584" y="260726"/>
                      <a:pt x="731058" y="267157"/>
                      <a:pt x="714869" y="267157"/>
                    </a:cubicBezTo>
                    <a:lnTo>
                      <a:pt x="61041" y="267157"/>
                    </a:lnTo>
                    <a:cubicBezTo>
                      <a:pt x="44852" y="267157"/>
                      <a:pt x="29326" y="260726"/>
                      <a:pt x="17879" y="249278"/>
                    </a:cubicBezTo>
                    <a:cubicBezTo>
                      <a:pt x="6431" y="237831"/>
                      <a:pt x="0" y="222304"/>
                      <a:pt x="0" y="206115"/>
                    </a:cubicBezTo>
                    <a:lnTo>
                      <a:pt x="0" y="61041"/>
                    </a:lnTo>
                    <a:cubicBezTo>
                      <a:pt x="0" y="44852"/>
                      <a:pt x="6431" y="29326"/>
                      <a:pt x="17879" y="17879"/>
                    </a:cubicBezTo>
                    <a:cubicBezTo>
                      <a:pt x="29326" y="6431"/>
                      <a:pt x="44852" y="0"/>
                      <a:pt x="61041" y="0"/>
                    </a:cubicBezTo>
                    <a:close/>
                  </a:path>
                </a:pathLst>
              </a:custGeom>
              <a:solidFill>
                <a:srgbClr val="D5AFBD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775910" cy="32430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7126001" y="1069360"/>
              <a:ext cx="4364424" cy="674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Glacial Indifference Bold"/>
                </a:rPr>
                <a:t>A l’international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709106"/>
              <a:ext cx="5314566" cy="992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Open Sans Light"/>
                </a:rPr>
                <a:t>We also participated in the </a:t>
              </a:r>
              <a:r>
                <a:rPr lang="en-US" sz="1400">
                  <a:solidFill>
                    <a:srgbClr val="000000"/>
                  </a:solidFill>
                  <a:latin typeface="Open Sans Bold"/>
                </a:rPr>
                <a:t>World Youth Day in Lisbon.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771605" y="3461456"/>
              <a:ext cx="6121004" cy="1505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Open Sans Light"/>
                </a:rPr>
                <a:t>Nous avons également participé aux</a:t>
              </a:r>
              <a:r>
                <a:rPr lang="en-US" sz="1400">
                  <a:solidFill>
                    <a:srgbClr val="000000"/>
                  </a:solidFill>
                  <a:latin typeface="Open Sans Bold"/>
                </a:rPr>
                <a:t> Journées mondiales de la jeunesse à Lisbonne.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49888" y="301179"/>
            <a:ext cx="856313" cy="117743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685800" y="685800"/>
            <a:ext cx="4071785" cy="1017946"/>
          </a:xfrm>
          <a:custGeom>
            <a:avLst/>
            <a:gdLst/>
            <a:ahLst/>
            <a:cxnLst/>
            <a:rect l="l" t="t" r="r" b="b"/>
            <a:pathLst>
              <a:path w="6107677" h="1526919">
                <a:moveTo>
                  <a:pt x="0" y="0"/>
                </a:moveTo>
                <a:lnTo>
                  <a:pt x="6107677" y="0"/>
                </a:lnTo>
                <a:lnTo>
                  <a:pt x="6107677" y="1526919"/>
                </a:lnTo>
                <a:lnTo>
                  <a:pt x="0" y="15269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806474" y="2162412"/>
            <a:ext cx="11053965" cy="3747206"/>
            <a:chOff x="0" y="0"/>
            <a:chExt cx="22107930" cy="749441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996274" cy="7494411"/>
              <a:chOff x="0" y="0"/>
              <a:chExt cx="6350000" cy="9525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952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9525000">
                    <a:moveTo>
                      <a:pt x="0" y="9042400"/>
                    </a:moveTo>
                    <a:lnTo>
                      <a:pt x="0" y="482600"/>
                    </a:lnTo>
                    <a:cubicBezTo>
                      <a:pt x="0" y="215900"/>
                      <a:pt x="215900" y="0"/>
                      <a:pt x="482600" y="0"/>
                    </a:cubicBezTo>
                    <a:lnTo>
                      <a:pt x="5867400" y="0"/>
                    </a:lnTo>
                    <a:cubicBezTo>
                      <a:pt x="6134100" y="0"/>
                      <a:pt x="6350000" y="217170"/>
                      <a:pt x="6350000" y="482600"/>
                    </a:cubicBezTo>
                    <a:lnTo>
                      <a:pt x="6350000" y="9042400"/>
                    </a:lnTo>
                    <a:cubicBezTo>
                      <a:pt x="6350000" y="9309100"/>
                      <a:pt x="6134100" y="9525000"/>
                      <a:pt x="5867400" y="9525000"/>
                    </a:cubicBezTo>
                    <a:lnTo>
                      <a:pt x="482600" y="9525000"/>
                    </a:lnTo>
                    <a:cubicBezTo>
                      <a:pt x="217170" y="9525000"/>
                      <a:pt x="0" y="9309100"/>
                      <a:pt x="0" y="904240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83333" r="-83333"/>
                </a:stretch>
              </a:blipFill>
            </p:spPr>
            <p:txBody>
              <a:bodyPr/>
              <a:lstStyle/>
              <a:p>
                <a:endParaRPr lang="en-US" sz="1200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5264488" y="481977"/>
              <a:ext cx="5073218" cy="1746779"/>
              <a:chOff x="0" y="0"/>
              <a:chExt cx="775910" cy="26715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775910" cy="267157"/>
              </a:xfrm>
              <a:custGeom>
                <a:avLst/>
                <a:gdLst/>
                <a:ahLst/>
                <a:cxnLst/>
                <a:rect l="l" t="t" r="r" b="b"/>
                <a:pathLst>
                  <a:path w="775910" h="267157">
                    <a:moveTo>
                      <a:pt x="61041" y="0"/>
                    </a:moveTo>
                    <a:lnTo>
                      <a:pt x="714869" y="0"/>
                    </a:lnTo>
                    <a:cubicBezTo>
                      <a:pt x="731058" y="0"/>
                      <a:pt x="746584" y="6431"/>
                      <a:pt x="758032" y="17879"/>
                    </a:cubicBezTo>
                    <a:cubicBezTo>
                      <a:pt x="769479" y="29326"/>
                      <a:pt x="775910" y="44852"/>
                      <a:pt x="775910" y="61041"/>
                    </a:cubicBezTo>
                    <a:lnTo>
                      <a:pt x="775910" y="206115"/>
                    </a:lnTo>
                    <a:cubicBezTo>
                      <a:pt x="775910" y="222304"/>
                      <a:pt x="769479" y="237831"/>
                      <a:pt x="758032" y="249278"/>
                    </a:cubicBezTo>
                    <a:cubicBezTo>
                      <a:pt x="746584" y="260726"/>
                      <a:pt x="731058" y="267157"/>
                      <a:pt x="714869" y="267157"/>
                    </a:cubicBezTo>
                    <a:lnTo>
                      <a:pt x="61041" y="267157"/>
                    </a:lnTo>
                    <a:cubicBezTo>
                      <a:pt x="44852" y="267157"/>
                      <a:pt x="29326" y="260726"/>
                      <a:pt x="17879" y="249278"/>
                    </a:cubicBezTo>
                    <a:cubicBezTo>
                      <a:pt x="6431" y="237831"/>
                      <a:pt x="0" y="222304"/>
                      <a:pt x="0" y="206115"/>
                    </a:cubicBezTo>
                    <a:lnTo>
                      <a:pt x="0" y="61041"/>
                    </a:lnTo>
                    <a:cubicBezTo>
                      <a:pt x="0" y="44852"/>
                      <a:pt x="6431" y="29326"/>
                      <a:pt x="17879" y="17879"/>
                    </a:cubicBezTo>
                    <a:cubicBezTo>
                      <a:pt x="29326" y="6431"/>
                      <a:pt x="44852" y="0"/>
                      <a:pt x="61041" y="0"/>
                    </a:cubicBezTo>
                    <a:close/>
                  </a:path>
                </a:pathLst>
              </a:custGeom>
              <a:solidFill>
                <a:srgbClr val="8B588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775910" cy="32430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0820400" y="0"/>
              <a:ext cx="4996274" cy="7494411"/>
              <a:chOff x="0" y="0"/>
              <a:chExt cx="6350000" cy="9525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952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9525000">
                    <a:moveTo>
                      <a:pt x="0" y="9042400"/>
                    </a:moveTo>
                    <a:lnTo>
                      <a:pt x="0" y="482600"/>
                    </a:lnTo>
                    <a:cubicBezTo>
                      <a:pt x="0" y="215900"/>
                      <a:pt x="215900" y="0"/>
                      <a:pt x="482600" y="0"/>
                    </a:cubicBezTo>
                    <a:lnTo>
                      <a:pt x="5867400" y="0"/>
                    </a:lnTo>
                    <a:cubicBezTo>
                      <a:pt x="6134100" y="0"/>
                      <a:pt x="6350000" y="217170"/>
                      <a:pt x="6350000" y="482600"/>
                    </a:cubicBezTo>
                    <a:lnTo>
                      <a:pt x="6350000" y="9042400"/>
                    </a:lnTo>
                    <a:cubicBezTo>
                      <a:pt x="6350000" y="9309100"/>
                      <a:pt x="6134100" y="9525000"/>
                      <a:pt x="5867400" y="9525000"/>
                    </a:cubicBezTo>
                    <a:lnTo>
                      <a:pt x="482600" y="9525000"/>
                    </a:lnTo>
                    <a:cubicBezTo>
                      <a:pt x="217170" y="9525000"/>
                      <a:pt x="0" y="9309100"/>
                      <a:pt x="0" y="904240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5000" r="-24999"/>
                </a:stretch>
              </a:blipFill>
            </p:spPr>
            <p:txBody>
              <a:bodyPr/>
              <a:lstStyle/>
              <a:p>
                <a:endParaRPr lang="en-US"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6084888" y="481977"/>
              <a:ext cx="5073218" cy="1746779"/>
              <a:chOff x="0" y="0"/>
              <a:chExt cx="775910" cy="26715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775910" cy="267157"/>
              </a:xfrm>
              <a:custGeom>
                <a:avLst/>
                <a:gdLst/>
                <a:ahLst/>
                <a:cxnLst/>
                <a:rect l="l" t="t" r="r" b="b"/>
                <a:pathLst>
                  <a:path w="775910" h="267157">
                    <a:moveTo>
                      <a:pt x="61041" y="0"/>
                    </a:moveTo>
                    <a:lnTo>
                      <a:pt x="714869" y="0"/>
                    </a:lnTo>
                    <a:cubicBezTo>
                      <a:pt x="731058" y="0"/>
                      <a:pt x="746584" y="6431"/>
                      <a:pt x="758032" y="17879"/>
                    </a:cubicBezTo>
                    <a:cubicBezTo>
                      <a:pt x="769479" y="29326"/>
                      <a:pt x="775910" y="44852"/>
                      <a:pt x="775910" y="61041"/>
                    </a:cubicBezTo>
                    <a:lnTo>
                      <a:pt x="775910" y="206115"/>
                    </a:lnTo>
                    <a:cubicBezTo>
                      <a:pt x="775910" y="222304"/>
                      <a:pt x="769479" y="237831"/>
                      <a:pt x="758032" y="249278"/>
                    </a:cubicBezTo>
                    <a:cubicBezTo>
                      <a:pt x="746584" y="260726"/>
                      <a:pt x="731058" y="267157"/>
                      <a:pt x="714869" y="267157"/>
                    </a:cubicBezTo>
                    <a:lnTo>
                      <a:pt x="61041" y="267157"/>
                    </a:lnTo>
                    <a:cubicBezTo>
                      <a:pt x="44852" y="267157"/>
                      <a:pt x="29326" y="260726"/>
                      <a:pt x="17879" y="249278"/>
                    </a:cubicBezTo>
                    <a:cubicBezTo>
                      <a:pt x="6431" y="237831"/>
                      <a:pt x="0" y="222304"/>
                      <a:pt x="0" y="206115"/>
                    </a:cubicBezTo>
                    <a:lnTo>
                      <a:pt x="0" y="61041"/>
                    </a:lnTo>
                    <a:cubicBezTo>
                      <a:pt x="0" y="44852"/>
                      <a:pt x="6431" y="29326"/>
                      <a:pt x="17879" y="17879"/>
                    </a:cubicBezTo>
                    <a:cubicBezTo>
                      <a:pt x="29326" y="6431"/>
                      <a:pt x="44852" y="0"/>
                      <a:pt x="61041" y="0"/>
                    </a:cubicBezTo>
                    <a:close/>
                  </a:path>
                </a:pathLst>
              </a:custGeom>
              <a:solidFill>
                <a:srgbClr val="D5AFBD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57150"/>
                <a:ext cx="775910" cy="32430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333690" y="1015432"/>
              <a:ext cx="4934814" cy="626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3"/>
                </a:lnSpc>
              </a:pPr>
              <a:r>
                <a:rPr lang="en-US" sz="1867">
                  <a:solidFill>
                    <a:srgbClr val="FFFFFF"/>
                  </a:solidFill>
                  <a:latin typeface="Glacial Indifference Bold"/>
                </a:rPr>
                <a:t>Newsletter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439286" y="983892"/>
              <a:ext cx="4364422" cy="674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Glacial Indifference Bold"/>
                </a:rPr>
                <a:t>Infolettre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264488" y="3375990"/>
              <a:ext cx="5073218" cy="2530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Open Sans Light"/>
                </a:rPr>
                <a:t>Contact with the community is important to us, as evidenced by the </a:t>
              </a:r>
              <a:r>
                <a:rPr lang="en-US" sz="1400">
                  <a:solidFill>
                    <a:srgbClr val="000000"/>
                  </a:solidFill>
                  <a:latin typeface="Open Sans Bold"/>
                </a:rPr>
                <a:t>19 newsletters and special communications</a:t>
              </a:r>
              <a:r>
                <a:rPr lang="en-US" sz="1400">
                  <a:solidFill>
                    <a:srgbClr val="000000"/>
                  </a:solidFill>
                  <a:latin typeface="Open Sans Light"/>
                </a:rPr>
                <a:t> sent out to our list of </a:t>
              </a:r>
              <a:r>
                <a:rPr lang="en-US" sz="1400">
                  <a:solidFill>
                    <a:srgbClr val="000000"/>
                  </a:solidFill>
                  <a:latin typeface="Open Sans Bold"/>
                </a:rPr>
                <a:t>32,395 people.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084888" y="3375990"/>
              <a:ext cx="6023042" cy="2530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Open Sans Light"/>
                </a:rPr>
                <a:t>Nous prenons plaisir à communiquer avec notre communauté comme le témoignent les </a:t>
              </a:r>
              <a:r>
                <a:rPr lang="en-US" sz="1400">
                  <a:solidFill>
                    <a:srgbClr val="000000"/>
                  </a:solidFill>
                  <a:latin typeface="Open Sans Bold"/>
                </a:rPr>
                <a:t>19 infolettres et communications spéciales</a:t>
              </a:r>
              <a:r>
                <a:rPr lang="en-US" sz="1400">
                  <a:solidFill>
                    <a:srgbClr val="000000"/>
                  </a:solidFill>
                  <a:latin typeface="Open Sans Light"/>
                </a:rPr>
                <a:t> envoyées à notre liste de </a:t>
              </a:r>
              <a:r>
                <a:rPr lang="en-US" sz="1400">
                  <a:solidFill>
                    <a:srgbClr val="000000"/>
                  </a:solidFill>
                  <a:latin typeface="Open Sans Bold"/>
                </a:rPr>
                <a:t>32 395 personnes.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49888" y="301179"/>
            <a:ext cx="856313" cy="117743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685800" y="685800"/>
            <a:ext cx="4071785" cy="1017946"/>
          </a:xfrm>
          <a:custGeom>
            <a:avLst/>
            <a:gdLst/>
            <a:ahLst/>
            <a:cxnLst/>
            <a:rect l="l" t="t" r="r" b="b"/>
            <a:pathLst>
              <a:path w="6107677" h="1526919">
                <a:moveTo>
                  <a:pt x="0" y="0"/>
                </a:moveTo>
                <a:lnTo>
                  <a:pt x="6107677" y="0"/>
                </a:lnTo>
                <a:lnTo>
                  <a:pt x="6107677" y="1526919"/>
                </a:lnTo>
                <a:lnTo>
                  <a:pt x="0" y="15269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806474" y="2162412"/>
            <a:ext cx="10579054" cy="3957854"/>
            <a:chOff x="0" y="0"/>
            <a:chExt cx="21158108" cy="791570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996274" cy="7494411"/>
              <a:chOff x="0" y="0"/>
              <a:chExt cx="6350000" cy="9525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952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9525000">
                    <a:moveTo>
                      <a:pt x="0" y="9042400"/>
                    </a:moveTo>
                    <a:lnTo>
                      <a:pt x="0" y="482600"/>
                    </a:lnTo>
                    <a:cubicBezTo>
                      <a:pt x="0" y="215900"/>
                      <a:pt x="215900" y="0"/>
                      <a:pt x="482600" y="0"/>
                    </a:cubicBezTo>
                    <a:lnTo>
                      <a:pt x="5867400" y="0"/>
                    </a:lnTo>
                    <a:cubicBezTo>
                      <a:pt x="6134100" y="0"/>
                      <a:pt x="6350000" y="217170"/>
                      <a:pt x="6350000" y="482600"/>
                    </a:cubicBezTo>
                    <a:lnTo>
                      <a:pt x="6350000" y="9042400"/>
                    </a:lnTo>
                    <a:cubicBezTo>
                      <a:pt x="6350000" y="9309100"/>
                      <a:pt x="6134100" y="9525000"/>
                      <a:pt x="5867400" y="9525000"/>
                    </a:cubicBezTo>
                    <a:lnTo>
                      <a:pt x="482600" y="9525000"/>
                    </a:lnTo>
                    <a:cubicBezTo>
                      <a:pt x="217170" y="9525000"/>
                      <a:pt x="0" y="9309100"/>
                      <a:pt x="0" y="904240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83422" r="-83422"/>
                </a:stretch>
              </a:blipFill>
            </p:spPr>
            <p:txBody>
              <a:bodyPr/>
              <a:lstStyle/>
              <a:p>
                <a:endParaRPr lang="en-US" sz="1200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5264488" y="481977"/>
              <a:ext cx="5073218" cy="1746779"/>
              <a:chOff x="0" y="0"/>
              <a:chExt cx="775910" cy="26715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775910" cy="267157"/>
              </a:xfrm>
              <a:custGeom>
                <a:avLst/>
                <a:gdLst/>
                <a:ahLst/>
                <a:cxnLst/>
                <a:rect l="l" t="t" r="r" b="b"/>
                <a:pathLst>
                  <a:path w="775910" h="267157">
                    <a:moveTo>
                      <a:pt x="61041" y="0"/>
                    </a:moveTo>
                    <a:lnTo>
                      <a:pt x="714869" y="0"/>
                    </a:lnTo>
                    <a:cubicBezTo>
                      <a:pt x="731058" y="0"/>
                      <a:pt x="746584" y="6431"/>
                      <a:pt x="758032" y="17879"/>
                    </a:cubicBezTo>
                    <a:cubicBezTo>
                      <a:pt x="769479" y="29326"/>
                      <a:pt x="775910" y="44852"/>
                      <a:pt x="775910" y="61041"/>
                    </a:cubicBezTo>
                    <a:lnTo>
                      <a:pt x="775910" y="206115"/>
                    </a:lnTo>
                    <a:cubicBezTo>
                      <a:pt x="775910" y="222304"/>
                      <a:pt x="769479" y="237831"/>
                      <a:pt x="758032" y="249278"/>
                    </a:cubicBezTo>
                    <a:cubicBezTo>
                      <a:pt x="746584" y="260726"/>
                      <a:pt x="731058" y="267157"/>
                      <a:pt x="714869" y="267157"/>
                    </a:cubicBezTo>
                    <a:lnTo>
                      <a:pt x="61041" y="267157"/>
                    </a:lnTo>
                    <a:cubicBezTo>
                      <a:pt x="44852" y="267157"/>
                      <a:pt x="29326" y="260726"/>
                      <a:pt x="17879" y="249278"/>
                    </a:cubicBezTo>
                    <a:cubicBezTo>
                      <a:pt x="6431" y="237831"/>
                      <a:pt x="0" y="222304"/>
                      <a:pt x="0" y="206115"/>
                    </a:cubicBezTo>
                    <a:lnTo>
                      <a:pt x="0" y="61041"/>
                    </a:lnTo>
                    <a:cubicBezTo>
                      <a:pt x="0" y="44852"/>
                      <a:pt x="6431" y="29326"/>
                      <a:pt x="17879" y="17879"/>
                    </a:cubicBezTo>
                    <a:cubicBezTo>
                      <a:pt x="29326" y="6431"/>
                      <a:pt x="44852" y="0"/>
                      <a:pt x="61041" y="0"/>
                    </a:cubicBezTo>
                    <a:close/>
                  </a:path>
                </a:pathLst>
              </a:custGeom>
              <a:solidFill>
                <a:srgbClr val="8B588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775910" cy="32430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0680606" y="0"/>
              <a:ext cx="5061382" cy="7494411"/>
              <a:chOff x="0" y="0"/>
              <a:chExt cx="6432749" cy="9525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432749" cy="9525000"/>
              </a:xfrm>
              <a:custGeom>
                <a:avLst/>
                <a:gdLst/>
                <a:ahLst/>
                <a:cxnLst/>
                <a:rect l="l" t="t" r="r" b="b"/>
                <a:pathLst>
                  <a:path w="6432749" h="9525000">
                    <a:moveTo>
                      <a:pt x="0" y="9042400"/>
                    </a:moveTo>
                    <a:lnTo>
                      <a:pt x="0" y="482600"/>
                    </a:lnTo>
                    <a:cubicBezTo>
                      <a:pt x="0" y="215900"/>
                      <a:pt x="218713" y="0"/>
                      <a:pt x="488889" y="0"/>
                    </a:cubicBezTo>
                    <a:lnTo>
                      <a:pt x="5943860" y="0"/>
                    </a:lnTo>
                    <a:cubicBezTo>
                      <a:pt x="6214035" y="0"/>
                      <a:pt x="6432749" y="217170"/>
                      <a:pt x="6432749" y="482600"/>
                    </a:cubicBezTo>
                    <a:lnTo>
                      <a:pt x="6432749" y="9042400"/>
                    </a:lnTo>
                    <a:cubicBezTo>
                      <a:pt x="6432749" y="9309100"/>
                      <a:pt x="6214035" y="9525000"/>
                      <a:pt x="5943860" y="9525000"/>
                    </a:cubicBezTo>
                    <a:lnTo>
                      <a:pt x="488889" y="9525000"/>
                    </a:lnTo>
                    <a:cubicBezTo>
                      <a:pt x="220000" y="9525000"/>
                      <a:pt x="0" y="9309100"/>
                      <a:pt x="0" y="904240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92778" r="-27829"/>
                </a:stretch>
              </a:blipFill>
            </p:spPr>
            <p:txBody>
              <a:bodyPr/>
              <a:lstStyle/>
              <a:p>
                <a:endParaRPr lang="en-US"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6084888" y="481977"/>
              <a:ext cx="5073218" cy="1746779"/>
              <a:chOff x="0" y="0"/>
              <a:chExt cx="775910" cy="26715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775910" cy="267157"/>
              </a:xfrm>
              <a:custGeom>
                <a:avLst/>
                <a:gdLst/>
                <a:ahLst/>
                <a:cxnLst/>
                <a:rect l="l" t="t" r="r" b="b"/>
                <a:pathLst>
                  <a:path w="775910" h="267157">
                    <a:moveTo>
                      <a:pt x="61041" y="0"/>
                    </a:moveTo>
                    <a:lnTo>
                      <a:pt x="714869" y="0"/>
                    </a:lnTo>
                    <a:cubicBezTo>
                      <a:pt x="731058" y="0"/>
                      <a:pt x="746584" y="6431"/>
                      <a:pt x="758032" y="17879"/>
                    </a:cubicBezTo>
                    <a:cubicBezTo>
                      <a:pt x="769479" y="29326"/>
                      <a:pt x="775910" y="44852"/>
                      <a:pt x="775910" y="61041"/>
                    </a:cubicBezTo>
                    <a:lnTo>
                      <a:pt x="775910" y="206115"/>
                    </a:lnTo>
                    <a:cubicBezTo>
                      <a:pt x="775910" y="222304"/>
                      <a:pt x="769479" y="237831"/>
                      <a:pt x="758032" y="249278"/>
                    </a:cubicBezTo>
                    <a:cubicBezTo>
                      <a:pt x="746584" y="260726"/>
                      <a:pt x="731058" y="267157"/>
                      <a:pt x="714869" y="267157"/>
                    </a:cubicBezTo>
                    <a:lnTo>
                      <a:pt x="61041" y="267157"/>
                    </a:lnTo>
                    <a:cubicBezTo>
                      <a:pt x="44852" y="267157"/>
                      <a:pt x="29326" y="260726"/>
                      <a:pt x="17879" y="249278"/>
                    </a:cubicBezTo>
                    <a:cubicBezTo>
                      <a:pt x="6431" y="237831"/>
                      <a:pt x="0" y="222304"/>
                      <a:pt x="0" y="206115"/>
                    </a:cubicBezTo>
                    <a:lnTo>
                      <a:pt x="0" y="61041"/>
                    </a:lnTo>
                    <a:cubicBezTo>
                      <a:pt x="0" y="44852"/>
                      <a:pt x="6431" y="29326"/>
                      <a:pt x="17879" y="17879"/>
                    </a:cubicBezTo>
                    <a:cubicBezTo>
                      <a:pt x="29326" y="6431"/>
                      <a:pt x="44852" y="0"/>
                      <a:pt x="61041" y="0"/>
                    </a:cubicBezTo>
                    <a:close/>
                  </a:path>
                </a:pathLst>
              </a:custGeom>
              <a:solidFill>
                <a:srgbClr val="D5AFBD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57150"/>
                <a:ext cx="775910" cy="32430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333690" y="1015428"/>
              <a:ext cx="4934814" cy="626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3"/>
                </a:lnSpc>
              </a:pPr>
              <a:r>
                <a:rPr lang="en-US" sz="1867">
                  <a:solidFill>
                    <a:srgbClr val="FFFFFF"/>
                  </a:solidFill>
                  <a:latin typeface="Glacial Indifference Bold"/>
                </a:rPr>
                <a:t>On the web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439286" y="983890"/>
              <a:ext cx="4364422" cy="674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Glacial Indifference Bold"/>
                </a:rPr>
                <a:t>Notre site Web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264488" y="3076178"/>
              <a:ext cx="5073218" cy="3864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67"/>
                </a:lnSpc>
              </a:pPr>
              <a:r>
                <a:rPr lang="en-US" sz="1333">
                  <a:solidFill>
                    <a:srgbClr val="000000"/>
                  </a:solidFill>
                  <a:latin typeface="Open Sans Light"/>
                </a:rPr>
                <a:t>Our website remains an excellent showcase for our work in Canada and around the world. </a:t>
              </a:r>
            </a:p>
            <a:p>
              <a:pPr>
                <a:lnSpc>
                  <a:spcPts val="1867"/>
                </a:lnSpc>
              </a:pPr>
              <a:endParaRPr lang="en-US" sz="1333">
                <a:solidFill>
                  <a:srgbClr val="000000"/>
                </a:solidFill>
                <a:latin typeface="Open Sans Light"/>
              </a:endParaRPr>
            </a:p>
            <a:p>
              <a:pPr>
                <a:lnSpc>
                  <a:spcPts val="1867"/>
                </a:lnSpc>
              </a:pPr>
              <a:r>
                <a:rPr lang="en-US" sz="1333">
                  <a:solidFill>
                    <a:srgbClr val="000000"/>
                  </a:solidFill>
                  <a:latin typeface="Open Sans Light"/>
                </a:rPr>
                <a:t>In all, </a:t>
              </a:r>
              <a:r>
                <a:rPr lang="en-US" sz="1333">
                  <a:solidFill>
                    <a:srgbClr val="000000"/>
                  </a:solidFill>
                  <a:latin typeface="Open Sans Bold"/>
                </a:rPr>
                <a:t>58 articles and 35 press releases were published</a:t>
              </a:r>
              <a:r>
                <a:rPr lang="en-US" sz="1333">
                  <a:solidFill>
                    <a:srgbClr val="000000"/>
                  </a:solidFill>
                  <a:latin typeface="Open Sans Light"/>
                </a:rPr>
                <a:t>, and our webpages were viewed </a:t>
              </a:r>
              <a:r>
                <a:rPr lang="en-US" sz="1333">
                  <a:solidFill>
                    <a:srgbClr val="000000"/>
                  </a:solidFill>
                  <a:latin typeface="Open Sans Bold"/>
                </a:rPr>
                <a:t>374,000</a:t>
              </a:r>
              <a:r>
                <a:rPr lang="en-US" sz="1333">
                  <a:solidFill>
                    <a:srgbClr val="000000"/>
                  </a:solidFill>
                  <a:latin typeface="Open Sans Light"/>
                </a:rPr>
                <a:t> times during the year.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084890" y="3076178"/>
              <a:ext cx="5073218" cy="4839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67"/>
                </a:lnSpc>
              </a:pPr>
              <a:r>
                <a:rPr lang="en-US" sz="1333">
                  <a:solidFill>
                    <a:srgbClr val="000000"/>
                  </a:solidFill>
                  <a:latin typeface="Open Sans Light"/>
                </a:rPr>
                <a:t>Notre site Web demeure une excellente vitrine pour faire connaître notre travail au Canada et dans le monde. </a:t>
              </a:r>
            </a:p>
            <a:p>
              <a:pPr>
                <a:lnSpc>
                  <a:spcPts val="1867"/>
                </a:lnSpc>
              </a:pPr>
              <a:endParaRPr lang="en-US" sz="1333">
                <a:solidFill>
                  <a:srgbClr val="000000"/>
                </a:solidFill>
                <a:latin typeface="Open Sans Light"/>
              </a:endParaRPr>
            </a:p>
            <a:p>
              <a:pPr>
                <a:lnSpc>
                  <a:spcPts val="1867"/>
                </a:lnSpc>
              </a:pPr>
              <a:r>
                <a:rPr lang="en-US" sz="1333">
                  <a:solidFill>
                    <a:srgbClr val="000000"/>
                  </a:solidFill>
                  <a:latin typeface="Open Sans Light"/>
                </a:rPr>
                <a:t>Au total, </a:t>
              </a:r>
              <a:r>
                <a:rPr lang="en-US" sz="1333">
                  <a:solidFill>
                    <a:srgbClr val="000000"/>
                  </a:solidFill>
                  <a:latin typeface="Open Sans Bold"/>
                </a:rPr>
                <a:t>58 articles et 35 communiqués de presse</a:t>
              </a:r>
              <a:r>
                <a:rPr lang="en-US" sz="1333">
                  <a:solidFill>
                    <a:srgbClr val="000000"/>
                  </a:solidFill>
                  <a:latin typeface="Open Sans Light"/>
                </a:rPr>
                <a:t> ont été publiés et plus de</a:t>
              </a:r>
              <a:r>
                <a:rPr lang="en-US" sz="1333">
                  <a:solidFill>
                    <a:srgbClr val="000000"/>
                  </a:solidFill>
                  <a:latin typeface="Open Sans Bold"/>
                </a:rPr>
                <a:t> 374 000</a:t>
              </a:r>
              <a:r>
                <a:rPr lang="en-US" sz="1333">
                  <a:solidFill>
                    <a:srgbClr val="000000"/>
                  </a:solidFill>
                  <a:latin typeface="Open Sans Light"/>
                </a:rPr>
                <a:t> pages ont été vues au courant de l’année.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4285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7930910" y="5677972"/>
            <a:ext cx="3953830" cy="988457"/>
          </a:xfrm>
          <a:custGeom>
            <a:avLst/>
            <a:gdLst/>
            <a:ahLst/>
            <a:cxnLst/>
            <a:rect l="l" t="t" r="r" b="b"/>
            <a:pathLst>
              <a:path w="5930745" h="1482686">
                <a:moveTo>
                  <a:pt x="0" y="0"/>
                </a:moveTo>
                <a:lnTo>
                  <a:pt x="5930745" y="0"/>
                </a:lnTo>
                <a:lnTo>
                  <a:pt x="5930745" y="1482686"/>
                </a:lnTo>
                <a:lnTo>
                  <a:pt x="0" y="14826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extBox 4"/>
          <p:cNvSpPr txBox="1"/>
          <p:nvPr/>
        </p:nvSpPr>
        <p:spPr>
          <a:xfrm>
            <a:off x="429717" y="2527088"/>
            <a:ext cx="5051965" cy="87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38"/>
              </a:lnSpc>
            </a:pPr>
            <a:r>
              <a:rPr lang="en-US" sz="5242" dirty="0">
                <a:solidFill>
                  <a:srgbClr val="FFFFFF"/>
                </a:solidFill>
                <a:latin typeface="Glacial Indifference Bold"/>
              </a:rPr>
              <a:t>THANK YOU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9717" y="3481614"/>
            <a:ext cx="5966368" cy="87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38"/>
              </a:lnSpc>
            </a:pPr>
            <a:r>
              <a:rPr lang="en-US" sz="5242" dirty="0">
                <a:solidFill>
                  <a:srgbClr val="D5AFBD"/>
                </a:solidFill>
                <a:latin typeface="Glacial Indifference Bold"/>
              </a:rPr>
              <a:t>MERCI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43672" y="335460"/>
            <a:ext cx="3476704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05"/>
              </a:lnSpc>
            </a:pPr>
            <a:r>
              <a:rPr lang="en-US" sz="3754">
                <a:solidFill>
                  <a:srgbClr val="D5AFBD"/>
                </a:solidFill>
                <a:latin typeface="Core Sans A 65 Bold"/>
              </a:rPr>
              <a:t>Our impact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49765" y="1044928"/>
            <a:ext cx="11430229" cy="5552378"/>
            <a:chOff x="0" y="0"/>
            <a:chExt cx="22860457" cy="111047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549388" cy="3361837"/>
            </a:xfrm>
            <a:custGeom>
              <a:avLst/>
              <a:gdLst/>
              <a:ahLst/>
              <a:cxnLst/>
              <a:rect l="l" t="t" r="r" b="b"/>
              <a:pathLst>
                <a:path w="7549388" h="3361837">
                  <a:moveTo>
                    <a:pt x="0" y="0"/>
                  </a:moveTo>
                  <a:lnTo>
                    <a:pt x="7549388" y="0"/>
                  </a:lnTo>
                  <a:lnTo>
                    <a:pt x="7549388" y="3361837"/>
                  </a:lnTo>
                  <a:lnTo>
                    <a:pt x="0" y="336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84213" b="-193534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52435" y="7589858"/>
              <a:ext cx="3619492" cy="3514897"/>
            </a:xfrm>
            <a:custGeom>
              <a:avLst/>
              <a:gdLst/>
              <a:ahLst/>
              <a:cxnLst/>
              <a:rect l="l" t="t" r="r" b="b"/>
              <a:pathLst>
                <a:path w="3619492" h="3514897">
                  <a:moveTo>
                    <a:pt x="0" y="0"/>
                  </a:moveTo>
                  <a:lnTo>
                    <a:pt x="3619492" y="0"/>
                  </a:lnTo>
                  <a:lnTo>
                    <a:pt x="3619492" y="3514897"/>
                  </a:lnTo>
                  <a:lnTo>
                    <a:pt x="0" y="3514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06837" t="-21445" r="-81031" b="-235039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42368" y="3844437"/>
              <a:ext cx="6027867" cy="3728146"/>
            </a:xfrm>
            <a:custGeom>
              <a:avLst/>
              <a:gdLst/>
              <a:ahLst/>
              <a:cxnLst/>
              <a:rect l="l" t="t" r="r" b="b"/>
              <a:pathLst>
                <a:path w="6027867" h="3728146">
                  <a:moveTo>
                    <a:pt x="0" y="0"/>
                  </a:moveTo>
                  <a:lnTo>
                    <a:pt x="6027867" y="0"/>
                  </a:lnTo>
                  <a:lnTo>
                    <a:pt x="6027867" y="3728146"/>
                  </a:lnTo>
                  <a:lnTo>
                    <a:pt x="0" y="3728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1851" t="-295401" r="-264038" b="-93220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686119" y="2630018"/>
              <a:ext cx="12700" cy="1735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87"/>
                </a:lnSpc>
              </a:pPr>
              <a:endParaRPr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742289" y="855806"/>
              <a:ext cx="5749944" cy="840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6"/>
                </a:lnSpc>
              </a:pPr>
              <a:r>
                <a:rPr lang="en-US" sz="2475" dirty="0">
                  <a:solidFill>
                    <a:srgbClr val="221F20"/>
                  </a:solidFill>
                  <a:latin typeface="Canva Sans Bold"/>
                </a:rPr>
                <a:t>$12.8 millions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866400" y="1906016"/>
              <a:ext cx="4047906" cy="1194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18"/>
                </a:lnSpc>
              </a:pPr>
              <a:r>
                <a:rPr lang="en-US" sz="1727">
                  <a:solidFill>
                    <a:srgbClr val="221F20"/>
                  </a:solidFill>
                  <a:latin typeface="Canva Sans"/>
                </a:rPr>
                <a:t>invested in </a:t>
              </a:r>
            </a:p>
            <a:p>
              <a:pPr algn="r">
                <a:lnSpc>
                  <a:spcPts val="2418"/>
                </a:lnSpc>
              </a:pPr>
              <a:r>
                <a:rPr lang="en-US" sz="1727">
                  <a:solidFill>
                    <a:srgbClr val="221F20"/>
                  </a:solidFill>
                  <a:latin typeface="Canva Sans"/>
                </a:rPr>
                <a:t>overseas project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4336371" y="1906016"/>
              <a:ext cx="4047906" cy="1194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18"/>
                </a:lnSpc>
              </a:pPr>
              <a:r>
                <a:rPr lang="en-US" sz="1727">
                  <a:solidFill>
                    <a:srgbClr val="413A5F"/>
                  </a:solidFill>
                  <a:latin typeface="Canva Sans"/>
                </a:rPr>
                <a:t>investis dans des projets à l’étranger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4617261" y="8778341"/>
              <a:ext cx="8243196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73"/>
                </a:lnSpc>
              </a:pPr>
              <a:r>
                <a:rPr lang="en-US" sz="2267">
                  <a:solidFill>
                    <a:srgbClr val="221F20"/>
                  </a:solidFill>
                  <a:latin typeface="Canva Sans Bold"/>
                </a:rPr>
                <a:t>78 partenariats locaux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205024" y="8778341"/>
              <a:ext cx="6362496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73"/>
                </a:lnSpc>
              </a:pPr>
              <a:r>
                <a:rPr lang="en-US" sz="2267">
                  <a:solidFill>
                    <a:srgbClr val="221F20"/>
                  </a:solidFill>
                  <a:latin typeface="Canva Sans Bold"/>
                </a:rPr>
                <a:t>78 local partners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204758" y="4983392"/>
              <a:ext cx="5419096" cy="840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53"/>
                </a:lnSpc>
              </a:pPr>
              <a:r>
                <a:rPr lang="en-US" sz="2466">
                  <a:solidFill>
                    <a:srgbClr val="221F20"/>
                  </a:solidFill>
                  <a:latin typeface="Canva Sans Bold"/>
                </a:rPr>
                <a:t>+ 4,3 millions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968488" y="6132379"/>
              <a:ext cx="5945818" cy="1194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17"/>
                </a:lnSpc>
              </a:pPr>
              <a:r>
                <a:rPr lang="en-US" sz="1726">
                  <a:solidFill>
                    <a:srgbClr val="221F20"/>
                  </a:solidFill>
                  <a:latin typeface="Canva Sans"/>
                </a:rPr>
                <a:t>people reached through overseas projects abroad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4336371" y="6132379"/>
              <a:ext cx="6457884" cy="1194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17"/>
                </a:lnSpc>
              </a:pPr>
              <a:r>
                <a:rPr lang="en-US" sz="1726">
                  <a:solidFill>
                    <a:srgbClr val="413A5F"/>
                  </a:solidFill>
                  <a:latin typeface="Canva Sans"/>
                </a:rPr>
                <a:t>de personnes touchées </a:t>
              </a:r>
            </a:p>
            <a:p>
              <a:pPr>
                <a:lnSpc>
                  <a:spcPts val="2417"/>
                </a:lnSpc>
              </a:pPr>
              <a:r>
                <a:rPr lang="en-US" sz="1726">
                  <a:solidFill>
                    <a:srgbClr val="413A5F"/>
                  </a:solidFill>
                  <a:latin typeface="Canva Sans"/>
                </a:rPr>
                <a:t>par nos projets à l’étranger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4336371" y="9620019"/>
              <a:ext cx="8524086" cy="1194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17"/>
                </a:lnSpc>
              </a:pPr>
              <a:r>
                <a:rPr lang="en-US" sz="1726">
                  <a:solidFill>
                    <a:srgbClr val="221F20"/>
                  </a:solidFill>
                  <a:latin typeface="Canva Sans"/>
                </a:rPr>
                <a:t>en Afrique, en Amérique latine, en Asie, en Europe de l’Est et au Moyen-Orient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043436" y="9631651"/>
              <a:ext cx="8524086" cy="1194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17"/>
                </a:lnSpc>
              </a:pPr>
              <a:r>
                <a:rPr lang="en-US" sz="1726">
                  <a:solidFill>
                    <a:srgbClr val="221F20"/>
                  </a:solidFill>
                  <a:latin typeface="Canva Sans"/>
                </a:rPr>
                <a:t>in Africa, Asia, Eastern Europe, </a:t>
              </a:r>
            </a:p>
            <a:p>
              <a:pPr algn="r">
                <a:lnSpc>
                  <a:spcPts val="2417"/>
                </a:lnSpc>
              </a:pPr>
              <a:r>
                <a:rPr lang="en-US" sz="1726">
                  <a:solidFill>
                    <a:srgbClr val="221F20"/>
                  </a:solidFill>
                  <a:latin typeface="Canva Sans"/>
                </a:rPr>
                <a:t>Latin America and the Middle East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29496" y="393700"/>
            <a:ext cx="3476704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>
                <a:solidFill>
                  <a:srgbClr val="814690"/>
                </a:solidFill>
                <a:latin typeface="Core Sans A 65 Bold"/>
              </a:rPr>
              <a:t>Notre impact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43672" y="335460"/>
            <a:ext cx="3476704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05"/>
              </a:lnSpc>
            </a:pPr>
            <a:r>
              <a:rPr lang="en-US" sz="3754">
                <a:solidFill>
                  <a:srgbClr val="D5AFBD"/>
                </a:solidFill>
                <a:latin typeface="Core Sans A 65 Bold"/>
              </a:rPr>
              <a:t>Our impact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029496" y="393700"/>
            <a:ext cx="3476704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>
                <a:solidFill>
                  <a:srgbClr val="814690"/>
                </a:solidFill>
                <a:latin typeface="Core Sans A 65 Bold"/>
              </a:rPr>
              <a:t>Notre impact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85800" y="1096837"/>
            <a:ext cx="11279857" cy="5448561"/>
            <a:chOff x="0" y="0"/>
            <a:chExt cx="22559715" cy="10897122"/>
          </a:xfrm>
        </p:grpSpPr>
        <p:sp>
          <p:nvSpPr>
            <p:cNvPr id="5" name="TextBox 5"/>
            <p:cNvSpPr txBox="1"/>
            <p:nvPr/>
          </p:nvSpPr>
          <p:spPr>
            <a:xfrm>
              <a:off x="13745191" y="8674524"/>
              <a:ext cx="7895608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73"/>
                </a:lnSpc>
              </a:pPr>
              <a:r>
                <a:rPr lang="en-US" sz="2267">
                  <a:solidFill>
                    <a:srgbClr val="221F20"/>
                  </a:solidFill>
                  <a:latin typeface="Canva Sans Bold"/>
                </a:rPr>
                <a:t>13 628 participant·e·s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456836" y="8674524"/>
              <a:ext cx="7238608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73"/>
                </a:lnSpc>
              </a:pPr>
              <a:r>
                <a:rPr lang="en-US" sz="2267">
                  <a:solidFill>
                    <a:srgbClr val="221F20"/>
                  </a:solidFill>
                  <a:latin typeface="Canva Sans Bold"/>
                </a:rPr>
                <a:t>13,628 participants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234983" y="5006390"/>
              <a:ext cx="2071388" cy="840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53"/>
                </a:lnSpc>
              </a:pPr>
              <a:r>
                <a:rPr lang="en-US" sz="2466">
                  <a:solidFill>
                    <a:srgbClr val="221F20"/>
                  </a:solidFill>
                  <a:latin typeface="Canva Sans Bold"/>
                </a:rPr>
                <a:t>12 744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096416" y="6028564"/>
              <a:ext cx="5945816" cy="1194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17"/>
                </a:lnSpc>
              </a:pPr>
              <a:r>
                <a:rPr lang="en-US" sz="1726">
                  <a:solidFill>
                    <a:srgbClr val="221F20"/>
                  </a:solidFill>
                  <a:latin typeface="Canva Sans"/>
                </a:rPr>
                <a:t>registered members in over </a:t>
              </a:r>
              <a:r>
                <a:rPr lang="en-US" sz="1726">
                  <a:solidFill>
                    <a:srgbClr val="221F20"/>
                  </a:solidFill>
                  <a:latin typeface="Canva Sans Bold"/>
                </a:rPr>
                <a:t>60 dioceses</a:t>
              </a:r>
              <a:r>
                <a:rPr lang="en-US" sz="1726">
                  <a:solidFill>
                    <a:srgbClr val="221F20"/>
                  </a:solidFill>
                  <a:latin typeface="Canva Sans"/>
                </a:rPr>
                <a:t> across Canada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464303" y="6028564"/>
              <a:ext cx="8176496" cy="1194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17"/>
                </a:lnSpc>
              </a:pPr>
              <a:r>
                <a:rPr lang="en-US" sz="1726">
                  <a:solidFill>
                    <a:srgbClr val="413A5F"/>
                  </a:solidFill>
                  <a:latin typeface="Canva Sans"/>
                </a:rPr>
                <a:t>membres inscrits dans plus de</a:t>
              </a:r>
              <a:r>
                <a:rPr lang="en-US" sz="1726">
                  <a:solidFill>
                    <a:srgbClr val="413A5F"/>
                  </a:solidFill>
                  <a:latin typeface="Canva Sans Bold"/>
                </a:rPr>
                <a:t> </a:t>
              </a:r>
            </a:p>
            <a:p>
              <a:pPr>
                <a:lnSpc>
                  <a:spcPts val="2417"/>
                </a:lnSpc>
              </a:pPr>
              <a:r>
                <a:rPr lang="en-US" sz="1726">
                  <a:solidFill>
                    <a:srgbClr val="413A5F"/>
                  </a:solidFill>
                  <a:latin typeface="Canva Sans Bold"/>
                </a:rPr>
                <a:t>60 diocèses</a:t>
              </a:r>
              <a:r>
                <a:rPr lang="en-US" sz="1726">
                  <a:solidFill>
                    <a:srgbClr val="413A5F"/>
                  </a:solidFill>
                  <a:latin typeface="Canva Sans"/>
                </a:rPr>
                <a:t> à travers le Canada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464303" y="9516204"/>
              <a:ext cx="8524084" cy="1194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17"/>
                </a:lnSpc>
              </a:pPr>
              <a:r>
                <a:rPr lang="en-US" sz="1726">
                  <a:solidFill>
                    <a:srgbClr val="221F20"/>
                  </a:solidFill>
                  <a:latin typeface="Canva Sans"/>
                </a:rPr>
                <a:t>aux </a:t>
              </a:r>
              <a:r>
                <a:rPr lang="en-US" sz="1726">
                  <a:solidFill>
                    <a:srgbClr val="221F20"/>
                  </a:solidFill>
                  <a:latin typeface="Canva Sans Bold"/>
                </a:rPr>
                <a:t>264 activités régionales</a:t>
              </a:r>
              <a:r>
                <a:rPr lang="en-US" sz="1726">
                  <a:solidFill>
                    <a:srgbClr val="221F20"/>
                  </a:solidFill>
                  <a:latin typeface="Canva Sans"/>
                </a:rPr>
                <a:t> partout </a:t>
              </a:r>
            </a:p>
            <a:p>
              <a:pPr>
                <a:lnSpc>
                  <a:spcPts val="2417"/>
                </a:lnSpc>
              </a:pPr>
              <a:r>
                <a:rPr lang="en-US" sz="1726">
                  <a:solidFill>
                    <a:srgbClr val="221F20"/>
                  </a:solidFill>
                  <a:latin typeface="Canva Sans"/>
                </a:rPr>
                <a:t>au Canada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171364" y="9527834"/>
              <a:ext cx="8524084" cy="1194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17"/>
                </a:lnSpc>
              </a:pPr>
              <a:r>
                <a:rPr lang="en-US" sz="1726">
                  <a:solidFill>
                    <a:srgbClr val="221F20"/>
                  </a:solidFill>
                  <a:latin typeface="Canva Sans"/>
                </a:rPr>
                <a:t>in</a:t>
              </a:r>
              <a:r>
                <a:rPr lang="en-US" sz="1726">
                  <a:solidFill>
                    <a:srgbClr val="221F20"/>
                  </a:solidFill>
                  <a:latin typeface="Canva Sans Bold"/>
                </a:rPr>
                <a:t> 264 regional events</a:t>
              </a:r>
              <a:r>
                <a:rPr lang="en-US" sz="1726">
                  <a:solidFill>
                    <a:srgbClr val="221F20"/>
                  </a:solidFill>
                  <a:latin typeface="Canva Sans"/>
                </a:rPr>
                <a:t> </a:t>
              </a:r>
            </a:p>
            <a:p>
              <a:pPr algn="r">
                <a:lnSpc>
                  <a:spcPts val="2417"/>
                </a:lnSpc>
              </a:pPr>
              <a:r>
                <a:rPr lang="en-US" sz="1726">
                  <a:solidFill>
                    <a:srgbClr val="221F20"/>
                  </a:solidFill>
                  <a:latin typeface="Canva Sans"/>
                </a:rPr>
                <a:t>across Canada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814048" y="2526204"/>
              <a:ext cx="12700" cy="1735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87"/>
                </a:lnSpc>
              </a:pPr>
              <a:endParaRPr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887169" y="813626"/>
              <a:ext cx="767016" cy="93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53"/>
                </a:lnSpc>
              </a:pPr>
              <a:r>
                <a:rPr lang="en-US" sz="2752">
                  <a:solidFill>
                    <a:srgbClr val="221F20"/>
                  </a:solidFill>
                  <a:latin typeface="Canva Sans Bold"/>
                </a:rPr>
                <a:t>73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171364" y="1802200"/>
              <a:ext cx="8870870" cy="1809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18"/>
                </a:lnSpc>
              </a:pPr>
              <a:r>
                <a:rPr lang="en-US" sz="1727">
                  <a:solidFill>
                    <a:srgbClr val="221F20"/>
                  </a:solidFill>
                  <a:latin typeface="Canva Sans"/>
                </a:rPr>
                <a:t>community development and humanitarian aid projects in </a:t>
              </a:r>
            </a:p>
            <a:p>
              <a:pPr algn="r">
                <a:lnSpc>
                  <a:spcPts val="2418"/>
                </a:lnSpc>
              </a:pPr>
              <a:r>
                <a:rPr lang="en-US" sz="1727">
                  <a:solidFill>
                    <a:srgbClr val="221F20"/>
                  </a:solidFill>
                  <a:latin typeface="Canva Sans"/>
                </a:rPr>
                <a:t>34 countries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464303" y="1802200"/>
              <a:ext cx="9095412" cy="1809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18"/>
                </a:lnSpc>
              </a:pPr>
              <a:r>
                <a:rPr lang="en-US" sz="1727" dirty="0" err="1">
                  <a:solidFill>
                    <a:srgbClr val="413A5F"/>
                  </a:solidFill>
                  <a:latin typeface="Canva Sans"/>
                </a:rPr>
                <a:t>Projets</a:t>
              </a:r>
              <a:r>
                <a:rPr lang="en-US" sz="1727" dirty="0">
                  <a:solidFill>
                    <a:srgbClr val="413A5F"/>
                  </a:solidFill>
                  <a:latin typeface="Canva Sans"/>
                </a:rPr>
                <a:t> de </a:t>
              </a:r>
              <a:r>
                <a:rPr lang="en-US" sz="1727" dirty="0" err="1">
                  <a:solidFill>
                    <a:srgbClr val="413A5F"/>
                  </a:solidFill>
                  <a:latin typeface="Canva Sans"/>
                </a:rPr>
                <a:t>développement</a:t>
              </a:r>
              <a:r>
                <a:rPr lang="en-US" sz="1727" dirty="0">
                  <a:solidFill>
                    <a:srgbClr val="413A5F"/>
                  </a:solidFill>
                  <a:latin typeface="Canva Sans"/>
                </a:rPr>
                <a:t> </a:t>
              </a:r>
            </a:p>
            <a:p>
              <a:pPr>
                <a:lnSpc>
                  <a:spcPts val="2418"/>
                </a:lnSpc>
              </a:pPr>
              <a:r>
                <a:rPr lang="en-US" sz="1727" dirty="0" err="1">
                  <a:solidFill>
                    <a:srgbClr val="413A5F"/>
                  </a:solidFill>
                  <a:latin typeface="Canva Sans"/>
                </a:rPr>
                <a:t>communautaire</a:t>
              </a:r>
              <a:r>
                <a:rPr lang="en-US" sz="1727" dirty="0">
                  <a:solidFill>
                    <a:srgbClr val="413A5F"/>
                  </a:solidFill>
                  <a:latin typeface="Canva Sans"/>
                </a:rPr>
                <a:t> et </a:t>
              </a:r>
              <a:r>
                <a:rPr lang="en-US" sz="1727" dirty="0" err="1">
                  <a:solidFill>
                    <a:srgbClr val="413A5F"/>
                  </a:solidFill>
                  <a:latin typeface="Canva Sans"/>
                </a:rPr>
                <a:t>d’aide</a:t>
              </a:r>
              <a:r>
                <a:rPr lang="en-US" sz="1727" dirty="0">
                  <a:solidFill>
                    <a:srgbClr val="413A5F"/>
                  </a:solidFill>
                  <a:latin typeface="Canva Sans"/>
                </a:rPr>
                <a:t> </a:t>
              </a:r>
              <a:r>
                <a:rPr lang="en-US" sz="1727" dirty="0" err="1">
                  <a:solidFill>
                    <a:srgbClr val="413A5F"/>
                  </a:solidFill>
                  <a:latin typeface="Canva Sans"/>
                </a:rPr>
                <a:t>humanitaire</a:t>
              </a:r>
              <a:r>
                <a:rPr lang="en-US" sz="1727" dirty="0">
                  <a:solidFill>
                    <a:srgbClr val="413A5F"/>
                  </a:solidFill>
                  <a:latin typeface="Canva Sans"/>
                </a:rPr>
                <a:t> </a:t>
              </a:r>
            </a:p>
            <a:p>
              <a:pPr>
                <a:lnSpc>
                  <a:spcPts val="2418"/>
                </a:lnSpc>
              </a:pPr>
              <a:r>
                <a:rPr lang="en-US" sz="1727" dirty="0">
                  <a:solidFill>
                    <a:srgbClr val="413A5F"/>
                  </a:solidFill>
                  <a:latin typeface="Canva Sans"/>
                </a:rPr>
                <a:t>dans 34 pays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504361" y="0"/>
              <a:ext cx="3667003" cy="3425852"/>
            </a:xfrm>
            <a:custGeom>
              <a:avLst/>
              <a:gdLst/>
              <a:ahLst/>
              <a:cxnLst/>
              <a:rect l="l" t="t" r="r" b="b"/>
              <a:pathLst>
                <a:path w="3667003" h="3425852">
                  <a:moveTo>
                    <a:pt x="0" y="0"/>
                  </a:moveTo>
                  <a:lnTo>
                    <a:pt x="3667003" y="0"/>
                  </a:lnTo>
                  <a:lnTo>
                    <a:pt x="3667003" y="3425852"/>
                  </a:lnTo>
                  <a:lnTo>
                    <a:pt x="0" y="34258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11432" t="-215751" r="-101056" b="-73500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3997352"/>
              <a:ext cx="5129396" cy="3620298"/>
            </a:xfrm>
            <a:custGeom>
              <a:avLst/>
              <a:gdLst/>
              <a:ahLst/>
              <a:cxnLst/>
              <a:rect l="l" t="t" r="r" b="b"/>
              <a:pathLst>
                <a:path w="5129396" h="3620298">
                  <a:moveTo>
                    <a:pt x="0" y="0"/>
                  </a:moveTo>
                  <a:lnTo>
                    <a:pt x="5129396" y="0"/>
                  </a:lnTo>
                  <a:lnTo>
                    <a:pt x="5129396" y="3620298"/>
                  </a:lnTo>
                  <a:lnTo>
                    <a:pt x="0" y="3620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0773" r="-163099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850122" y="8189150"/>
              <a:ext cx="3429151" cy="2707972"/>
            </a:xfrm>
            <a:custGeom>
              <a:avLst/>
              <a:gdLst/>
              <a:ahLst/>
              <a:cxnLst/>
              <a:rect l="l" t="t" r="r" b="b"/>
              <a:pathLst>
                <a:path w="3429151" h="2707972">
                  <a:moveTo>
                    <a:pt x="0" y="0"/>
                  </a:moveTo>
                  <a:lnTo>
                    <a:pt x="3429151" y="0"/>
                  </a:lnTo>
                  <a:lnTo>
                    <a:pt x="3429151" y="2707971"/>
                  </a:lnTo>
                  <a:lnTo>
                    <a:pt x="0" y="2707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80955" t="-33690" r="-2870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408937" flipV="1">
            <a:off x="10774684" y="4280540"/>
            <a:ext cx="2449370" cy="4119473"/>
          </a:xfrm>
          <a:custGeom>
            <a:avLst/>
            <a:gdLst/>
            <a:ahLst/>
            <a:cxnLst/>
            <a:rect l="l" t="t" r="r" b="b"/>
            <a:pathLst>
              <a:path w="3674055" h="6179210">
                <a:moveTo>
                  <a:pt x="0" y="6179210"/>
                </a:moveTo>
                <a:lnTo>
                  <a:pt x="3674055" y="6179210"/>
                </a:lnTo>
                <a:lnTo>
                  <a:pt x="3674055" y="0"/>
                </a:lnTo>
                <a:lnTo>
                  <a:pt x="0" y="0"/>
                </a:lnTo>
                <a:lnTo>
                  <a:pt x="0" y="617921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862064" y="338330"/>
            <a:ext cx="4049409" cy="6181341"/>
            <a:chOff x="0" y="0"/>
            <a:chExt cx="8098818" cy="12362683"/>
          </a:xfrm>
        </p:grpSpPr>
        <p:grpSp>
          <p:nvGrpSpPr>
            <p:cNvPr id="4" name="Group 4"/>
            <p:cNvGrpSpPr/>
            <p:nvPr/>
          </p:nvGrpSpPr>
          <p:grpSpPr>
            <a:xfrm>
              <a:off x="822800" y="0"/>
              <a:ext cx="7276018" cy="12362683"/>
              <a:chOff x="0" y="0"/>
              <a:chExt cx="1253680" cy="213012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53680" cy="2130128"/>
              </a:xfrm>
              <a:custGeom>
                <a:avLst/>
                <a:gdLst/>
                <a:ahLst/>
                <a:cxnLst/>
                <a:rect l="l" t="t" r="r" b="b"/>
                <a:pathLst>
                  <a:path w="1253680" h="2130128">
                    <a:moveTo>
                      <a:pt x="42561" y="0"/>
                    </a:moveTo>
                    <a:lnTo>
                      <a:pt x="1211119" y="0"/>
                    </a:lnTo>
                    <a:cubicBezTo>
                      <a:pt x="1222406" y="0"/>
                      <a:pt x="1233232" y="4484"/>
                      <a:pt x="1241214" y="12466"/>
                    </a:cubicBezTo>
                    <a:cubicBezTo>
                      <a:pt x="1249196" y="20448"/>
                      <a:pt x="1253680" y="31273"/>
                      <a:pt x="1253680" y="42561"/>
                    </a:cubicBezTo>
                    <a:lnTo>
                      <a:pt x="1253680" y="2087566"/>
                    </a:lnTo>
                    <a:cubicBezTo>
                      <a:pt x="1253680" y="2098854"/>
                      <a:pt x="1249196" y="2109680"/>
                      <a:pt x="1241214" y="2117662"/>
                    </a:cubicBezTo>
                    <a:cubicBezTo>
                      <a:pt x="1233232" y="2125644"/>
                      <a:pt x="1222406" y="2130128"/>
                      <a:pt x="1211119" y="2130128"/>
                    </a:cubicBezTo>
                    <a:lnTo>
                      <a:pt x="42561" y="2130128"/>
                    </a:lnTo>
                    <a:cubicBezTo>
                      <a:pt x="31273" y="2130128"/>
                      <a:pt x="20448" y="2125644"/>
                      <a:pt x="12466" y="2117662"/>
                    </a:cubicBezTo>
                    <a:cubicBezTo>
                      <a:pt x="4484" y="2109680"/>
                      <a:pt x="0" y="2098854"/>
                      <a:pt x="0" y="2087566"/>
                    </a:cubicBezTo>
                    <a:lnTo>
                      <a:pt x="0" y="42561"/>
                    </a:lnTo>
                    <a:cubicBezTo>
                      <a:pt x="0" y="31273"/>
                      <a:pt x="4484" y="20448"/>
                      <a:pt x="12466" y="12466"/>
                    </a:cubicBezTo>
                    <a:cubicBezTo>
                      <a:pt x="20448" y="4484"/>
                      <a:pt x="31273" y="0"/>
                      <a:pt x="42561" y="0"/>
                    </a:cubicBezTo>
                    <a:close/>
                  </a:path>
                </a:pathLst>
              </a:custGeom>
              <a:solidFill>
                <a:srgbClr val="814690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1253680" cy="21872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347468"/>
              <a:ext cx="7770950" cy="11656425"/>
              <a:chOff x="0" y="0"/>
              <a:chExt cx="6350000" cy="9525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952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9525000">
                    <a:moveTo>
                      <a:pt x="0" y="9042400"/>
                    </a:moveTo>
                    <a:lnTo>
                      <a:pt x="0" y="482600"/>
                    </a:lnTo>
                    <a:cubicBezTo>
                      <a:pt x="0" y="215900"/>
                      <a:pt x="215900" y="0"/>
                      <a:pt x="482600" y="0"/>
                    </a:cubicBezTo>
                    <a:lnTo>
                      <a:pt x="5867400" y="0"/>
                    </a:lnTo>
                    <a:cubicBezTo>
                      <a:pt x="6134100" y="0"/>
                      <a:pt x="6350000" y="217170"/>
                      <a:pt x="6350000" y="482600"/>
                    </a:cubicBezTo>
                    <a:lnTo>
                      <a:pt x="6350000" y="9042400"/>
                    </a:lnTo>
                    <a:cubicBezTo>
                      <a:pt x="6350000" y="9309100"/>
                      <a:pt x="6134100" y="9525000"/>
                      <a:pt x="5867400" y="9525000"/>
                    </a:cubicBezTo>
                    <a:lnTo>
                      <a:pt x="482600" y="9525000"/>
                    </a:lnTo>
                    <a:cubicBezTo>
                      <a:pt x="217170" y="9525000"/>
                      <a:pt x="0" y="9309100"/>
                      <a:pt x="0" y="904240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62576" r="-62576"/>
                </a:stretch>
              </a:blipFill>
            </p:spPr>
            <p:txBody>
              <a:bodyPr/>
              <a:lstStyle/>
              <a:p>
                <a:endParaRPr lang="en-US" sz="1200"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5609630" y="675494"/>
            <a:ext cx="6077299" cy="5424400"/>
            <a:chOff x="0" y="-9525"/>
            <a:chExt cx="12154597" cy="1084879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5487962"/>
              <a:ext cx="9460045" cy="1004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65"/>
                </a:lnSpc>
              </a:pPr>
              <a:r>
                <a:rPr lang="en-US" sz="3388" dirty="0" err="1">
                  <a:solidFill>
                    <a:srgbClr val="814690"/>
                  </a:solidFill>
                  <a:latin typeface="Core Sans A 65 Bold"/>
                </a:rPr>
                <a:t>Où</a:t>
              </a:r>
              <a:r>
                <a:rPr lang="en-US" sz="3388" dirty="0">
                  <a:solidFill>
                    <a:srgbClr val="814690"/>
                  </a:solidFill>
                  <a:latin typeface="Core Sans A 65 Bold"/>
                </a:rPr>
                <a:t>  nous </a:t>
              </a:r>
              <a:r>
                <a:rPr lang="en-US" sz="3388" dirty="0" err="1">
                  <a:solidFill>
                    <a:srgbClr val="814690"/>
                  </a:solidFill>
                  <a:latin typeface="Core Sans A 65 Bold"/>
                </a:rPr>
                <a:t>travaillons</a:t>
              </a:r>
              <a:endParaRPr lang="en-US" sz="3388" dirty="0">
                <a:solidFill>
                  <a:srgbClr val="814690"/>
                </a:solidFill>
                <a:latin typeface="Core Sans A 65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067248"/>
              <a:ext cx="8277525" cy="1128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en-US" sz="2000">
                  <a:solidFill>
                    <a:srgbClr val="5A95C7"/>
                  </a:solidFill>
                  <a:latin typeface="Glacial Indifference Bold"/>
                </a:rPr>
                <a:t>Notre travail s’articule autour </a:t>
              </a:r>
            </a:p>
            <a:p>
              <a:pPr>
                <a:lnSpc>
                  <a:spcPts val="2160"/>
                </a:lnSpc>
              </a:pPr>
              <a:r>
                <a:rPr lang="en-US" sz="2000">
                  <a:solidFill>
                    <a:srgbClr val="5A95C7"/>
                  </a:solidFill>
                  <a:latin typeface="Glacial Indifference Bold"/>
                </a:rPr>
                <a:t>de ces thématiques :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436308"/>
              <a:ext cx="8643285" cy="24029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87882" lvl="1" indent="-143941" algn="just">
                <a:lnSpc>
                  <a:spcPts val="1867"/>
                </a:lnSpc>
                <a:buFont typeface="Arial"/>
                <a:buChar char="•"/>
              </a:pPr>
              <a:r>
                <a:rPr lang="en-US" sz="1333">
                  <a:solidFill>
                    <a:srgbClr val="000000"/>
                  </a:solidFill>
                  <a:latin typeface="Open Sans Light"/>
                </a:rPr>
                <a:t>Démocratie et participation citoyenne </a:t>
              </a:r>
            </a:p>
            <a:p>
              <a:pPr marL="287882" lvl="1" indent="-143941" algn="just">
                <a:lnSpc>
                  <a:spcPts val="1867"/>
                </a:lnSpc>
                <a:buFont typeface="Arial"/>
                <a:buChar char="•"/>
              </a:pPr>
              <a:r>
                <a:rPr lang="en-US" sz="1333">
                  <a:solidFill>
                    <a:srgbClr val="000000"/>
                  </a:solidFill>
                  <a:latin typeface="Open Sans Light"/>
                </a:rPr>
                <a:t>Climat et justice écologique </a:t>
              </a:r>
            </a:p>
            <a:p>
              <a:pPr marL="287882" lvl="1" indent="-143941" algn="just">
                <a:lnSpc>
                  <a:spcPts val="1867"/>
                </a:lnSpc>
                <a:buFont typeface="Arial"/>
                <a:buChar char="•"/>
              </a:pPr>
              <a:r>
                <a:rPr lang="en-US" sz="1333">
                  <a:solidFill>
                    <a:srgbClr val="000000"/>
                  </a:solidFill>
                  <a:latin typeface="Open Sans Light"/>
                </a:rPr>
                <a:t>Justice pour les femmes </a:t>
              </a:r>
            </a:p>
            <a:p>
              <a:pPr marL="287882" lvl="1" indent="-143941" algn="just">
                <a:lnSpc>
                  <a:spcPts val="1867"/>
                </a:lnSpc>
                <a:buFont typeface="Arial"/>
                <a:buChar char="•"/>
              </a:pPr>
              <a:r>
                <a:rPr lang="en-US" sz="1333">
                  <a:solidFill>
                    <a:srgbClr val="000000"/>
                  </a:solidFill>
                  <a:latin typeface="Open Sans Light"/>
                </a:rPr>
                <a:t>Paix et réconciliation </a:t>
              </a:r>
            </a:p>
            <a:p>
              <a:pPr marL="287882" lvl="1" indent="-143941" algn="just">
                <a:lnSpc>
                  <a:spcPts val="1867"/>
                </a:lnSpc>
                <a:buFont typeface="Arial"/>
                <a:buChar char="•"/>
              </a:pPr>
              <a:r>
                <a:rPr lang="en-US" sz="1333">
                  <a:solidFill>
                    <a:srgbClr val="000000"/>
                  </a:solidFill>
                  <a:latin typeface="Open Sans Light"/>
                </a:rPr>
                <a:t>Aide humanitaire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9460045" cy="1004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65"/>
                </a:lnSpc>
              </a:pPr>
              <a:r>
                <a:rPr lang="en-US" sz="3388" dirty="0">
                  <a:solidFill>
                    <a:srgbClr val="D5AFBD"/>
                  </a:solidFill>
                  <a:latin typeface="Core Sans A 65 Bold"/>
                </a:rPr>
                <a:t>Where we work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474511"/>
              <a:ext cx="12154597" cy="674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5A95C7"/>
                  </a:solidFill>
                  <a:latin typeface="Glacial Indifference Bold"/>
                </a:rPr>
                <a:t>Our work focuses on: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401167"/>
              <a:ext cx="8643285" cy="24029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87882" lvl="1" indent="-143941" algn="just">
                <a:lnSpc>
                  <a:spcPts val="1867"/>
                </a:lnSpc>
                <a:buFont typeface="Arial"/>
                <a:buChar char="•"/>
              </a:pPr>
              <a:r>
                <a:rPr lang="en-US" sz="1333">
                  <a:solidFill>
                    <a:srgbClr val="000000"/>
                  </a:solidFill>
                  <a:latin typeface="Open Sans Light"/>
                </a:rPr>
                <a:t>Climate and ecological justice </a:t>
              </a:r>
            </a:p>
            <a:p>
              <a:pPr marL="287882" lvl="1" indent="-143941" algn="just">
                <a:lnSpc>
                  <a:spcPts val="1867"/>
                </a:lnSpc>
                <a:buFont typeface="Arial"/>
                <a:buChar char="•"/>
              </a:pPr>
              <a:r>
                <a:rPr lang="en-US" sz="1333">
                  <a:solidFill>
                    <a:srgbClr val="000000"/>
                  </a:solidFill>
                  <a:latin typeface="Open Sans Light"/>
                </a:rPr>
                <a:t>Democracy and citizen participation </a:t>
              </a:r>
            </a:p>
            <a:p>
              <a:pPr marL="287882" lvl="1" indent="-143941" algn="just">
                <a:lnSpc>
                  <a:spcPts val="1867"/>
                </a:lnSpc>
                <a:buFont typeface="Arial"/>
                <a:buChar char="•"/>
              </a:pPr>
              <a:r>
                <a:rPr lang="en-US" sz="1333">
                  <a:solidFill>
                    <a:srgbClr val="000000"/>
                  </a:solidFill>
                  <a:latin typeface="Open Sans Light"/>
                </a:rPr>
                <a:t>Justice for women </a:t>
              </a:r>
            </a:p>
            <a:p>
              <a:pPr marL="287882" lvl="1" indent="-143941" algn="just">
                <a:lnSpc>
                  <a:spcPts val="1867"/>
                </a:lnSpc>
                <a:buFont typeface="Arial"/>
                <a:buChar char="•"/>
              </a:pPr>
              <a:r>
                <a:rPr lang="en-US" sz="1333">
                  <a:solidFill>
                    <a:srgbClr val="000000"/>
                  </a:solidFill>
                  <a:latin typeface="Open Sans Light"/>
                </a:rPr>
                <a:t>Peace and reconciliation </a:t>
              </a:r>
            </a:p>
            <a:p>
              <a:pPr marL="287882" lvl="1" indent="-143941" algn="just">
                <a:lnSpc>
                  <a:spcPts val="1867"/>
                </a:lnSpc>
                <a:buFont typeface="Arial"/>
                <a:buChar char="•"/>
              </a:pPr>
              <a:r>
                <a:rPr lang="en-US" sz="1333">
                  <a:solidFill>
                    <a:srgbClr val="000000"/>
                  </a:solidFill>
                  <a:latin typeface="Open Sans Light"/>
                </a:rPr>
                <a:t>Humanitarian aid 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5817738" y="0"/>
            <a:ext cx="6374262" cy="654856"/>
          </a:xfrm>
          <a:custGeom>
            <a:avLst/>
            <a:gdLst/>
            <a:ahLst/>
            <a:cxnLst/>
            <a:rect l="l" t="t" r="r" b="b"/>
            <a:pathLst>
              <a:path w="9561393" h="982284">
                <a:moveTo>
                  <a:pt x="0" y="0"/>
                </a:moveTo>
                <a:lnTo>
                  <a:pt x="9561393" y="0"/>
                </a:lnTo>
                <a:lnTo>
                  <a:pt x="9561393" y="982284"/>
                </a:lnTo>
                <a:lnTo>
                  <a:pt x="0" y="982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2036" b="-411926"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1" b="-5877"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49888" y="301179"/>
            <a:ext cx="856313" cy="117743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4878334" y="1088251"/>
            <a:ext cx="2435333" cy="2305987"/>
            <a:chOff x="0" y="0"/>
            <a:chExt cx="4870667" cy="4611975"/>
          </a:xfrm>
        </p:grpSpPr>
        <p:grpSp>
          <p:nvGrpSpPr>
            <p:cNvPr id="4" name="Group 4"/>
            <p:cNvGrpSpPr/>
            <p:nvPr/>
          </p:nvGrpSpPr>
          <p:grpSpPr>
            <a:xfrm>
              <a:off x="129787" y="0"/>
              <a:ext cx="4611975" cy="4611975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C8066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0" y="994424"/>
              <a:ext cx="4870667" cy="943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79"/>
                </a:lnSpc>
              </a:pPr>
              <a:r>
                <a:rPr lang="en-US" sz="1342">
                  <a:solidFill>
                    <a:srgbClr val="FFFFFF"/>
                  </a:solidFill>
                  <a:latin typeface="Glacial Indifference Bold"/>
                </a:rPr>
                <a:t>DEMOCRACY AND </a:t>
              </a:r>
            </a:p>
            <a:p>
              <a:pPr algn="ctr">
                <a:lnSpc>
                  <a:spcPts val="1879"/>
                </a:lnSpc>
              </a:pPr>
              <a:r>
                <a:rPr lang="en-US" sz="1342">
                  <a:solidFill>
                    <a:srgbClr val="FFFFFF"/>
                  </a:solidFill>
                  <a:latin typeface="Glacial Indifference Bold"/>
                </a:rPr>
                <a:t>CITIZEN PARTICIPATION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548863"/>
              <a:ext cx="4870667" cy="1431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79"/>
                </a:lnSpc>
              </a:pPr>
              <a:r>
                <a:rPr lang="en-US" sz="1342">
                  <a:solidFill>
                    <a:srgbClr val="F4D3C9"/>
                  </a:solidFill>
                  <a:latin typeface="Glacial Indifference Bold"/>
                </a:rPr>
                <a:t>DÉMOCRATIE</a:t>
              </a:r>
            </a:p>
            <a:p>
              <a:pPr algn="ctr">
                <a:lnSpc>
                  <a:spcPts val="1879"/>
                </a:lnSpc>
              </a:pPr>
              <a:r>
                <a:rPr lang="en-US" sz="1342">
                  <a:solidFill>
                    <a:srgbClr val="F4D3C9"/>
                  </a:solidFill>
                  <a:latin typeface="Glacial Indifference Bold"/>
                </a:rPr>
                <a:t>ET PARTICIPATION </a:t>
              </a:r>
            </a:p>
            <a:p>
              <a:pPr algn="ctr">
                <a:lnSpc>
                  <a:spcPts val="1879"/>
                </a:lnSpc>
              </a:pPr>
              <a:r>
                <a:rPr lang="en-US" sz="1342">
                  <a:solidFill>
                    <a:srgbClr val="F4D3C9"/>
                  </a:solidFill>
                  <a:latin typeface="Glacial Indifference Bold"/>
                </a:rPr>
                <a:t>CITOYENNE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994334" y="1078163"/>
            <a:ext cx="2435333" cy="2305987"/>
            <a:chOff x="0" y="0"/>
            <a:chExt cx="4870667" cy="4611975"/>
          </a:xfrm>
        </p:grpSpPr>
        <p:grpSp>
          <p:nvGrpSpPr>
            <p:cNvPr id="10" name="Group 10"/>
            <p:cNvGrpSpPr/>
            <p:nvPr/>
          </p:nvGrpSpPr>
          <p:grpSpPr>
            <a:xfrm>
              <a:off x="129787" y="0"/>
              <a:ext cx="4611975" cy="4611975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9C39D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994424"/>
              <a:ext cx="4870667" cy="943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79"/>
                </a:lnSpc>
              </a:pPr>
              <a:r>
                <a:rPr lang="en-US" sz="1342" dirty="0">
                  <a:solidFill>
                    <a:srgbClr val="FFFFFF"/>
                  </a:solidFill>
                  <a:latin typeface="Glacial Indifference Bold"/>
                </a:rPr>
                <a:t>ECOLOGICAL </a:t>
              </a:r>
            </a:p>
            <a:p>
              <a:pPr algn="ctr">
                <a:lnSpc>
                  <a:spcPts val="1879"/>
                </a:lnSpc>
              </a:pPr>
              <a:r>
                <a:rPr lang="en-US" sz="1342" dirty="0">
                  <a:solidFill>
                    <a:srgbClr val="FFFFFF"/>
                  </a:solidFill>
                  <a:latin typeface="Glacial Indifference Bold"/>
                </a:rPr>
                <a:t>JUSTICE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548863"/>
              <a:ext cx="4870667" cy="456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79"/>
                </a:lnSpc>
              </a:pPr>
              <a:r>
                <a:rPr lang="en-US" sz="1342" dirty="0">
                  <a:solidFill>
                    <a:srgbClr val="D7EFE7"/>
                  </a:solidFill>
                  <a:latin typeface="Glacial Indifference Bold"/>
                </a:rPr>
                <a:t>J</a:t>
              </a:r>
              <a:r>
                <a:rPr lang="en-US" sz="1342">
                  <a:solidFill>
                    <a:srgbClr val="D7EFE7"/>
                  </a:solidFill>
                  <a:latin typeface="Glacial Indifference Bold"/>
                </a:rPr>
                <a:t>USTICE </a:t>
              </a:r>
              <a:r>
                <a:rPr lang="en-US" sz="1342" dirty="0">
                  <a:solidFill>
                    <a:srgbClr val="D7EFE7"/>
                  </a:solidFill>
                  <a:latin typeface="Glacial Indifference Bold"/>
                </a:rPr>
                <a:t>ÉCOLOGIQUE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549576" y="3571217"/>
            <a:ext cx="2435333" cy="2305987"/>
            <a:chOff x="0" y="0"/>
            <a:chExt cx="4870667" cy="4611975"/>
          </a:xfrm>
        </p:grpSpPr>
        <p:grpSp>
          <p:nvGrpSpPr>
            <p:cNvPr id="16" name="Group 16"/>
            <p:cNvGrpSpPr/>
            <p:nvPr/>
          </p:nvGrpSpPr>
          <p:grpSpPr>
            <a:xfrm>
              <a:off x="129787" y="0"/>
              <a:ext cx="4611975" cy="4611975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B588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0" y="994424"/>
              <a:ext cx="4870667" cy="943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79"/>
                </a:lnSpc>
              </a:pPr>
              <a:r>
                <a:rPr lang="en-US" sz="1342" dirty="0">
                  <a:solidFill>
                    <a:srgbClr val="FFFFFF"/>
                  </a:solidFill>
                  <a:latin typeface="Glacial Indifference Bold"/>
                </a:rPr>
                <a:t>JUSTICE FOR</a:t>
              </a:r>
            </a:p>
            <a:p>
              <a:pPr algn="ctr">
                <a:lnSpc>
                  <a:spcPts val="1879"/>
                </a:lnSpc>
              </a:pPr>
              <a:r>
                <a:rPr lang="en-US" sz="1342" dirty="0">
                  <a:solidFill>
                    <a:srgbClr val="FFFFFF"/>
                  </a:solidFill>
                  <a:latin typeface="Glacial Indifference Bold"/>
                </a:rPr>
                <a:t>WOMEN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2548863"/>
              <a:ext cx="4870667" cy="943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79"/>
                </a:lnSpc>
              </a:pPr>
              <a:r>
                <a:rPr lang="en-US" sz="1342">
                  <a:solidFill>
                    <a:srgbClr val="E2D5E3"/>
                  </a:solidFill>
                  <a:latin typeface="Glacial Indifference Bold"/>
                </a:rPr>
                <a:t>JUSTICE POUR </a:t>
              </a:r>
            </a:p>
            <a:p>
              <a:pPr algn="ctr">
                <a:lnSpc>
                  <a:spcPts val="1879"/>
                </a:lnSpc>
              </a:pPr>
              <a:r>
                <a:rPr lang="en-US" sz="1342">
                  <a:solidFill>
                    <a:srgbClr val="E2D5E3"/>
                  </a:solidFill>
                  <a:latin typeface="Glacial Indifference Bold"/>
                </a:rPr>
                <a:t>LES FEMMES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281365" y="3571217"/>
            <a:ext cx="2435333" cy="2305987"/>
            <a:chOff x="0" y="0"/>
            <a:chExt cx="4870667" cy="4611975"/>
          </a:xfrm>
        </p:grpSpPr>
        <p:grpSp>
          <p:nvGrpSpPr>
            <p:cNvPr id="22" name="Group 22"/>
            <p:cNvGrpSpPr/>
            <p:nvPr/>
          </p:nvGrpSpPr>
          <p:grpSpPr>
            <a:xfrm>
              <a:off x="129346" y="0"/>
              <a:ext cx="4611975" cy="4611975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A95C7"/>
              </a:solidFill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0" y="1491512"/>
              <a:ext cx="4870667" cy="456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79"/>
                </a:lnSpc>
              </a:pPr>
              <a:r>
                <a:rPr lang="en-US" sz="1342">
                  <a:solidFill>
                    <a:srgbClr val="FFFFFF"/>
                  </a:solidFill>
                  <a:latin typeface="Glacial Indifference Bold"/>
                </a:rPr>
                <a:t>HUMANITARIAN AID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640963"/>
              <a:ext cx="4870667" cy="456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79"/>
                </a:lnSpc>
              </a:pPr>
              <a:r>
                <a:rPr lang="en-US" sz="1342">
                  <a:solidFill>
                    <a:srgbClr val="D5E4F0"/>
                  </a:solidFill>
                  <a:latin typeface="Glacial Indifference Bold"/>
                </a:rPr>
                <a:t>AIDE HUMANITAIRE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16709" y="3574651"/>
            <a:ext cx="2435333" cy="2305987"/>
            <a:chOff x="0" y="0"/>
            <a:chExt cx="4870667" cy="4611975"/>
          </a:xfrm>
        </p:grpSpPr>
        <p:grpSp>
          <p:nvGrpSpPr>
            <p:cNvPr id="28" name="Group 28"/>
            <p:cNvGrpSpPr/>
            <p:nvPr/>
          </p:nvGrpSpPr>
          <p:grpSpPr>
            <a:xfrm>
              <a:off x="129787" y="0"/>
              <a:ext cx="4611975" cy="4611975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D55A5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0" y="994424"/>
              <a:ext cx="4870667" cy="943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79"/>
                </a:lnSpc>
              </a:pPr>
              <a:r>
                <a:rPr lang="en-US" sz="1342" dirty="0">
                  <a:solidFill>
                    <a:srgbClr val="FFFFFF"/>
                  </a:solidFill>
                  <a:latin typeface="Glacial Indifference Bold"/>
                </a:rPr>
                <a:t>PEACE AND</a:t>
              </a:r>
            </a:p>
            <a:p>
              <a:pPr algn="ctr">
                <a:lnSpc>
                  <a:spcPts val="1879"/>
                </a:lnSpc>
              </a:pPr>
              <a:r>
                <a:rPr lang="en-US" sz="1342" dirty="0">
                  <a:solidFill>
                    <a:srgbClr val="FFFFFF"/>
                  </a:solidFill>
                  <a:latin typeface="Glacial Indifference Bold"/>
                </a:rPr>
                <a:t>RECONCILIATION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2548863"/>
              <a:ext cx="4870667" cy="943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79"/>
                </a:lnSpc>
              </a:pPr>
              <a:r>
                <a:rPr lang="en-US" sz="1342" dirty="0">
                  <a:solidFill>
                    <a:srgbClr val="CAD4E9"/>
                  </a:solidFill>
                  <a:latin typeface="Glacial Indifference Bold"/>
                </a:rPr>
                <a:t>PAIX ET </a:t>
              </a:r>
            </a:p>
            <a:p>
              <a:pPr algn="ctr">
                <a:lnSpc>
                  <a:spcPts val="1879"/>
                </a:lnSpc>
              </a:pPr>
              <a:r>
                <a:rPr lang="en-US" sz="1342" dirty="0">
                  <a:solidFill>
                    <a:srgbClr val="CAD4E9"/>
                  </a:solidFill>
                  <a:latin typeface="Glacial Indifference Bold"/>
                </a:rPr>
                <a:t>RÉCONCILIATION</a:t>
              </a: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98497" y="1885082"/>
            <a:ext cx="4003203" cy="670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0"/>
              </a:lnSpc>
            </a:pPr>
            <a:r>
              <a:rPr lang="en-US" sz="4467">
                <a:solidFill>
                  <a:srgbClr val="D5AFBD"/>
                </a:solidFill>
                <a:latin typeface="Glacial Indifference Bold"/>
              </a:rPr>
              <a:t>Areas of focus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98498" y="2724838"/>
            <a:ext cx="4899318" cy="670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0"/>
              </a:lnSpc>
            </a:pPr>
            <a:r>
              <a:rPr lang="en-US" sz="4467">
                <a:solidFill>
                  <a:srgbClr val="814690"/>
                </a:solidFill>
                <a:latin typeface="Glacial Indifference Bold"/>
              </a:rPr>
              <a:t>Nos thématiques</a:t>
            </a:r>
          </a:p>
        </p:txBody>
      </p:sp>
      <p:sp>
        <p:nvSpPr>
          <p:cNvPr id="35" name="Freeform 35"/>
          <p:cNvSpPr/>
          <p:nvPr/>
        </p:nvSpPr>
        <p:spPr>
          <a:xfrm rot="-5584044">
            <a:off x="-800975" y="4885137"/>
            <a:ext cx="2284172" cy="3034527"/>
          </a:xfrm>
          <a:custGeom>
            <a:avLst/>
            <a:gdLst/>
            <a:ahLst/>
            <a:cxnLst/>
            <a:rect l="l" t="t" r="r" b="b"/>
            <a:pathLst>
              <a:path w="3426258" h="4551791">
                <a:moveTo>
                  <a:pt x="0" y="0"/>
                </a:moveTo>
                <a:lnTo>
                  <a:pt x="3426257" y="0"/>
                </a:lnTo>
                <a:lnTo>
                  <a:pt x="3426257" y="4551792"/>
                </a:lnTo>
                <a:lnTo>
                  <a:pt x="0" y="4551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6" name="Group 36"/>
          <p:cNvGrpSpPr/>
          <p:nvPr/>
        </p:nvGrpSpPr>
        <p:grpSpPr>
          <a:xfrm rot="-5584044">
            <a:off x="490597" y="4733467"/>
            <a:ext cx="503351" cy="503351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D3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 rot="-5584044">
            <a:off x="1175573" y="6375270"/>
            <a:ext cx="1095987" cy="1095987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DDB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2" name="Freeform 42"/>
          <p:cNvSpPr/>
          <p:nvPr/>
        </p:nvSpPr>
        <p:spPr>
          <a:xfrm>
            <a:off x="3321832" y="1"/>
            <a:ext cx="8870169" cy="911271"/>
          </a:xfrm>
          <a:custGeom>
            <a:avLst/>
            <a:gdLst/>
            <a:ahLst/>
            <a:cxnLst/>
            <a:rect l="l" t="t" r="r" b="b"/>
            <a:pathLst>
              <a:path w="13305253" h="1366907">
                <a:moveTo>
                  <a:pt x="0" y="0"/>
                </a:moveTo>
                <a:lnTo>
                  <a:pt x="13305253" y="0"/>
                </a:lnTo>
                <a:lnTo>
                  <a:pt x="13305253" y="1366907"/>
                </a:lnTo>
                <a:lnTo>
                  <a:pt x="0" y="136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036" b="-411926"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21832" y="1"/>
            <a:ext cx="8870169" cy="911271"/>
          </a:xfrm>
          <a:custGeom>
            <a:avLst/>
            <a:gdLst/>
            <a:ahLst/>
            <a:cxnLst/>
            <a:rect l="l" t="t" r="r" b="b"/>
            <a:pathLst>
              <a:path w="13305253" h="1366907">
                <a:moveTo>
                  <a:pt x="0" y="0"/>
                </a:moveTo>
                <a:lnTo>
                  <a:pt x="13305253" y="0"/>
                </a:lnTo>
                <a:lnTo>
                  <a:pt x="13305253" y="1366907"/>
                </a:lnTo>
                <a:lnTo>
                  <a:pt x="0" y="1366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036" b="-41192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0" y="455636"/>
            <a:ext cx="935764" cy="1866207"/>
          </a:xfrm>
          <a:custGeom>
            <a:avLst/>
            <a:gdLst/>
            <a:ahLst/>
            <a:cxnLst/>
            <a:rect l="l" t="t" r="r" b="b"/>
            <a:pathLst>
              <a:path w="1403646" h="2799311">
                <a:moveTo>
                  <a:pt x="0" y="0"/>
                </a:moveTo>
                <a:lnTo>
                  <a:pt x="1403646" y="0"/>
                </a:lnTo>
                <a:lnTo>
                  <a:pt x="1403646" y="2799312"/>
                </a:lnTo>
                <a:lnTo>
                  <a:pt x="0" y="2799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23" r="-932525" b="-58217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1209290" y="975448"/>
            <a:ext cx="4423569" cy="973617"/>
            <a:chOff x="0" y="-95249"/>
            <a:chExt cx="8847138" cy="1947236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49"/>
              <a:ext cx="6654206" cy="976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34"/>
                </a:lnSpc>
              </a:pPr>
              <a:r>
                <a:rPr lang="en-US" sz="2952">
                  <a:solidFill>
                    <a:srgbClr val="EC8066"/>
                  </a:solidFill>
                  <a:latin typeface="Core Sans A 65 Bold"/>
                </a:rPr>
                <a:t>DEMOCRACY AND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92722"/>
              <a:ext cx="8847138" cy="1059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03"/>
                </a:lnSpc>
              </a:pPr>
              <a:r>
                <a:rPr lang="en-US" sz="3145">
                  <a:solidFill>
                    <a:srgbClr val="EC8066"/>
                  </a:solidFill>
                  <a:latin typeface="Glacial Indifference"/>
                </a:rPr>
                <a:t>CITIZEN PARTICIPATION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32253" y="975448"/>
            <a:ext cx="5246263" cy="984047"/>
            <a:chOff x="0" y="-95249"/>
            <a:chExt cx="10492527" cy="1968094"/>
          </a:xfrm>
        </p:grpSpPr>
        <p:sp>
          <p:nvSpPr>
            <p:cNvPr id="8" name="TextBox 8"/>
            <p:cNvSpPr txBox="1"/>
            <p:nvPr/>
          </p:nvSpPr>
          <p:spPr>
            <a:xfrm>
              <a:off x="4284012" y="-95249"/>
              <a:ext cx="6208515" cy="9751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07"/>
                </a:lnSpc>
              </a:pPr>
              <a:r>
                <a:rPr lang="en-US" sz="2933">
                  <a:solidFill>
                    <a:srgbClr val="EC8066"/>
                  </a:solidFill>
                  <a:latin typeface="Core Sans A 65 Bold"/>
                </a:rPr>
                <a:t>DÉMOCRATIE ET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14351"/>
              <a:ext cx="10147895" cy="10584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387"/>
                </a:lnSpc>
              </a:pPr>
              <a:r>
                <a:rPr lang="en-US" sz="3133">
                  <a:solidFill>
                    <a:srgbClr val="EC8066"/>
                  </a:solidFill>
                  <a:latin typeface="Glacial Indifference"/>
                </a:rPr>
                <a:t>PARTICIPATION CITYOYENE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7082" y="2321844"/>
            <a:ext cx="12129277" cy="3850357"/>
            <a:chOff x="0" y="0"/>
            <a:chExt cx="24258553" cy="7700714"/>
          </a:xfrm>
        </p:grpSpPr>
        <p:sp>
          <p:nvSpPr>
            <p:cNvPr id="11" name="Freeform 11"/>
            <p:cNvSpPr/>
            <p:nvPr/>
          </p:nvSpPr>
          <p:spPr>
            <a:xfrm>
              <a:off x="6329766" y="0"/>
              <a:ext cx="11416140" cy="7700714"/>
            </a:xfrm>
            <a:custGeom>
              <a:avLst/>
              <a:gdLst/>
              <a:ahLst/>
              <a:cxnLst/>
              <a:rect l="l" t="t" r="r" b="b"/>
              <a:pathLst>
                <a:path w="11416140" h="7700714">
                  <a:moveTo>
                    <a:pt x="0" y="0"/>
                  </a:moveTo>
                  <a:lnTo>
                    <a:pt x="11416140" y="0"/>
                  </a:lnTo>
                  <a:lnTo>
                    <a:pt x="11416140" y="7700714"/>
                  </a:lnTo>
                  <a:lnTo>
                    <a:pt x="0" y="7700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005" t="-35099" r="-31005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1438" y="976064"/>
              <a:ext cx="5931336" cy="772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5"/>
                </a:lnSpc>
              </a:pPr>
              <a:r>
                <a:rPr lang="en-US" sz="2318" b="1" dirty="0">
                  <a:solidFill>
                    <a:srgbClr val="000000"/>
                  </a:solidFill>
                </a:rPr>
                <a:t>INDONESIA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1438" y="1855598"/>
              <a:ext cx="5931336" cy="11850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en-US" sz="1696" dirty="0">
                  <a:solidFill>
                    <a:srgbClr val="000000"/>
                  </a:solidFill>
                  <a:latin typeface="Core Sans A 35 Light"/>
                </a:rPr>
                <a:t>Young people at the service of sustainable development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448658"/>
              <a:ext cx="6329768" cy="1424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7"/>
                </a:lnSpc>
                <a:spcBef>
                  <a:spcPct val="0"/>
                </a:spcBef>
              </a:pPr>
              <a:r>
                <a:rPr lang="en-US" sz="1333">
                  <a:solidFill>
                    <a:srgbClr val="EC8066"/>
                  </a:solidFill>
                  <a:latin typeface="Core Sans A 45 Regular"/>
                </a:rPr>
                <a:t>250 young women and men</a:t>
              </a:r>
            </a:p>
            <a:p>
              <a:pPr algn="ctr">
                <a:lnSpc>
                  <a:spcPts val="1867"/>
                </a:lnSpc>
                <a:spcBef>
                  <a:spcPct val="0"/>
                </a:spcBef>
              </a:pPr>
              <a:r>
                <a:rPr lang="en-US" sz="1333">
                  <a:solidFill>
                    <a:srgbClr val="EC8066"/>
                  </a:solidFill>
                  <a:latin typeface="Core Sans A 45 Regular"/>
                </a:rPr>
                <a:t>will be able to act as community organizers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956603" y="976064"/>
              <a:ext cx="5931336" cy="772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5"/>
                </a:lnSpc>
              </a:pPr>
              <a:r>
                <a:rPr lang="en-US" sz="2318" b="1" dirty="0">
                  <a:solidFill>
                    <a:srgbClr val="000000"/>
                  </a:solidFill>
                </a:rPr>
                <a:t>INDONÉSIE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7956603" y="1855598"/>
              <a:ext cx="5931336" cy="11850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en-US" sz="1696">
                  <a:solidFill>
                    <a:srgbClr val="000000"/>
                  </a:solidFill>
                  <a:latin typeface="Core Sans A 35 Light"/>
                </a:rPr>
                <a:t>Les jeunes au service du développement durable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7745905" y="5448658"/>
              <a:ext cx="6512648" cy="1424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en-US" sz="1333">
                  <a:solidFill>
                    <a:srgbClr val="EC8066"/>
                  </a:solidFill>
                  <a:latin typeface="Core Sans A 45 Regular"/>
                </a:rPr>
                <a:t>250 jeunes formé·e·s comme organisatrices et organisateurs </a:t>
              </a:r>
            </a:p>
            <a:p>
              <a:pPr algn="ctr">
                <a:lnSpc>
                  <a:spcPts val="1867"/>
                </a:lnSpc>
                <a:spcBef>
                  <a:spcPct val="0"/>
                </a:spcBef>
              </a:pPr>
              <a:r>
                <a:rPr lang="en-US" sz="1333">
                  <a:solidFill>
                    <a:srgbClr val="EC8066"/>
                  </a:solidFill>
                  <a:latin typeface="Core Sans A 45 Regular"/>
                </a:rPr>
                <a:t>communautaires.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55636"/>
            <a:ext cx="935764" cy="1866207"/>
          </a:xfrm>
          <a:custGeom>
            <a:avLst/>
            <a:gdLst/>
            <a:ahLst/>
            <a:cxnLst/>
            <a:rect l="l" t="t" r="r" b="b"/>
            <a:pathLst>
              <a:path w="1403646" h="2799311">
                <a:moveTo>
                  <a:pt x="0" y="0"/>
                </a:moveTo>
                <a:lnTo>
                  <a:pt x="1403646" y="0"/>
                </a:lnTo>
                <a:lnTo>
                  <a:pt x="1403646" y="2799312"/>
                </a:lnTo>
                <a:lnTo>
                  <a:pt x="0" y="2799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23" r="-932525" b="-5821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0" y="237634"/>
            <a:ext cx="953321" cy="2197591"/>
          </a:xfrm>
          <a:custGeom>
            <a:avLst/>
            <a:gdLst/>
            <a:ahLst/>
            <a:cxnLst/>
            <a:rect l="l" t="t" r="r" b="b"/>
            <a:pathLst>
              <a:path w="1429982" h="3296387">
                <a:moveTo>
                  <a:pt x="0" y="0"/>
                </a:moveTo>
                <a:lnTo>
                  <a:pt x="1429982" y="0"/>
                </a:lnTo>
                <a:lnTo>
                  <a:pt x="1429982" y="3296387"/>
                </a:lnTo>
                <a:lnTo>
                  <a:pt x="0" y="3296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3321832" y="1"/>
            <a:ext cx="8870169" cy="911271"/>
          </a:xfrm>
          <a:custGeom>
            <a:avLst/>
            <a:gdLst/>
            <a:ahLst/>
            <a:cxnLst/>
            <a:rect l="l" t="t" r="r" b="b"/>
            <a:pathLst>
              <a:path w="13305253" h="1366907">
                <a:moveTo>
                  <a:pt x="0" y="0"/>
                </a:moveTo>
                <a:lnTo>
                  <a:pt x="13305253" y="0"/>
                </a:lnTo>
                <a:lnTo>
                  <a:pt x="13305253" y="1366907"/>
                </a:lnTo>
                <a:lnTo>
                  <a:pt x="0" y="1366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036" b="-41192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TextBox 5"/>
          <p:cNvSpPr txBox="1"/>
          <p:nvPr/>
        </p:nvSpPr>
        <p:spPr>
          <a:xfrm>
            <a:off x="1209290" y="959572"/>
            <a:ext cx="3327103" cy="48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34"/>
              </a:lnSpc>
            </a:pPr>
            <a:r>
              <a:rPr lang="en-US" sz="2952">
                <a:solidFill>
                  <a:srgbClr val="69C39D"/>
                </a:solidFill>
                <a:latin typeface="Core Sans A 65 Bold"/>
              </a:rPr>
              <a:t>ECOLOGICAL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9290" y="1401970"/>
            <a:ext cx="4423569" cy="529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3"/>
              </a:lnSpc>
            </a:pPr>
            <a:r>
              <a:rPr lang="en-US" sz="3145">
                <a:solidFill>
                  <a:srgbClr val="69C39D"/>
                </a:solidFill>
                <a:latin typeface="Glacial Indifference"/>
              </a:rPr>
              <a:t>JUSTICE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74259" y="959572"/>
            <a:ext cx="3104257" cy="4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07"/>
              </a:lnSpc>
            </a:pPr>
            <a:r>
              <a:rPr lang="en-US" sz="2933" dirty="0">
                <a:solidFill>
                  <a:srgbClr val="69C39D"/>
                </a:solidFill>
                <a:latin typeface="Core Sans A 65 Bold"/>
              </a:rPr>
              <a:t>JUSTICE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04569" y="1414373"/>
            <a:ext cx="5073947" cy="529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87"/>
              </a:lnSpc>
            </a:pPr>
            <a:r>
              <a:rPr lang="en-US" sz="3133" dirty="0">
                <a:solidFill>
                  <a:srgbClr val="69C39D"/>
                </a:solidFill>
                <a:latin typeface="Glacial Indifference"/>
              </a:rPr>
              <a:t>ÉCOLOGIQUE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7083" y="2321844"/>
            <a:ext cx="12114920" cy="3850357"/>
            <a:chOff x="0" y="0"/>
            <a:chExt cx="24229840" cy="7700714"/>
          </a:xfrm>
        </p:grpSpPr>
        <p:sp>
          <p:nvSpPr>
            <p:cNvPr id="10" name="Freeform 10"/>
            <p:cNvSpPr/>
            <p:nvPr/>
          </p:nvSpPr>
          <p:spPr>
            <a:xfrm>
              <a:off x="6687985" y="0"/>
              <a:ext cx="10948192" cy="7700714"/>
            </a:xfrm>
            <a:custGeom>
              <a:avLst/>
              <a:gdLst/>
              <a:ahLst/>
              <a:cxnLst/>
              <a:rect l="l" t="t" r="r" b="b"/>
              <a:pathLst>
                <a:path w="10948192" h="7700714">
                  <a:moveTo>
                    <a:pt x="0" y="0"/>
                  </a:moveTo>
                  <a:lnTo>
                    <a:pt x="10948192" y="0"/>
                  </a:lnTo>
                  <a:lnTo>
                    <a:pt x="10948192" y="7700714"/>
                  </a:lnTo>
                  <a:lnTo>
                    <a:pt x="0" y="7700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061" r="-7400" b="-24181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1440" y="976064"/>
              <a:ext cx="5931336" cy="76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5"/>
                </a:lnSpc>
              </a:pPr>
              <a:r>
                <a:rPr lang="en-US" sz="2318">
                  <a:solidFill>
                    <a:srgbClr val="000000"/>
                  </a:solidFill>
                  <a:latin typeface="Core Sans A 65 Bold"/>
                </a:rPr>
                <a:t>PARAGUAY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1440" y="1855598"/>
              <a:ext cx="5931336" cy="11850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en-US" sz="1696" dirty="0">
                  <a:solidFill>
                    <a:srgbClr val="000000"/>
                  </a:solidFill>
                  <a:latin typeface="Core Sans A 35 Light"/>
                </a:rPr>
                <a:t>Agroecology in the fight against climate change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766548"/>
              <a:ext cx="6329768" cy="1912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7"/>
                </a:lnSpc>
                <a:spcBef>
                  <a:spcPct val="0"/>
                </a:spcBef>
              </a:pPr>
              <a:r>
                <a:rPr lang="en-US" sz="1333">
                  <a:solidFill>
                    <a:srgbClr val="69C39D"/>
                  </a:solidFill>
                  <a:latin typeface="Core Sans A 45 Regular"/>
                </a:rPr>
                <a:t>Women’s, youth and adult groups are able to run courses and workshops on various subjects, including advocacy and gender issues.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7956604" y="976064"/>
              <a:ext cx="5931336" cy="76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5"/>
                </a:lnSpc>
              </a:pPr>
              <a:r>
                <a:rPr lang="en-US" sz="2318">
                  <a:solidFill>
                    <a:srgbClr val="000000"/>
                  </a:solidFill>
                  <a:latin typeface="Core Sans A 65 Bold"/>
                </a:rPr>
                <a:t>PARAGUAY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956604" y="1855598"/>
              <a:ext cx="5931336" cy="1800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en-US" sz="1696">
                  <a:solidFill>
                    <a:srgbClr val="000000"/>
                  </a:solidFill>
                  <a:latin typeface="Core Sans A 35 Light"/>
                </a:rPr>
                <a:t>L’agroécologie dans la lutte contre les changements climatiques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7900072" y="4766548"/>
              <a:ext cx="6329768" cy="2399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7"/>
                </a:lnSpc>
                <a:spcBef>
                  <a:spcPct val="0"/>
                </a:spcBef>
              </a:pPr>
              <a:r>
                <a:rPr lang="en-US" sz="1333">
                  <a:solidFill>
                    <a:srgbClr val="69C39D"/>
                  </a:solidFill>
                  <a:latin typeface="Core Sans A 45 Regular"/>
                </a:rPr>
                <a:t>Certains groupes de femmes, de jeunes et d’adultes mettent en oeuvre des formations et des ateliers sur divers sujets tels que le plaidoyer et les questions de genre.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1239</Words>
  <Application>Microsoft Office PowerPoint</Application>
  <PresentationFormat>Grand écran</PresentationFormat>
  <Paragraphs>226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9" baseType="lpstr">
      <vt:lpstr>Arial</vt:lpstr>
      <vt:lpstr>Calibri</vt:lpstr>
      <vt:lpstr>Calibri Light</vt:lpstr>
      <vt:lpstr>Canva Sans</vt:lpstr>
      <vt:lpstr>Canva Sans Bold</vt:lpstr>
      <vt:lpstr>Core Sans A 25 ExtraLight</vt:lpstr>
      <vt:lpstr>Core Sans A 35 Light</vt:lpstr>
      <vt:lpstr>Core Sans A 45 Regular</vt:lpstr>
      <vt:lpstr>Core Sans A 65 Bold</vt:lpstr>
      <vt:lpstr>Glacial Indifference</vt:lpstr>
      <vt:lpstr>Glacial Indifference Bold</vt:lpstr>
      <vt:lpstr>Open Sans Bold</vt:lpstr>
      <vt:lpstr>Open Sans Light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Kibrit</dc:creator>
  <cp:lastModifiedBy>Dobreva, Radoslava</cp:lastModifiedBy>
  <cp:revision>3</cp:revision>
  <dcterms:created xsi:type="dcterms:W3CDTF">2024-01-26T18:36:08Z</dcterms:created>
  <dcterms:modified xsi:type="dcterms:W3CDTF">2024-02-13T02:02:29Z</dcterms:modified>
</cp:coreProperties>
</file>