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notesMasterIdLst>
    <p:notesMasterId r:id="rId19"/>
  </p:notesMasterIdLst>
  <p:sldIdLst>
    <p:sldId id="295" r:id="rId3"/>
    <p:sldId id="257" r:id="rId4"/>
    <p:sldId id="332" r:id="rId5"/>
    <p:sldId id="276" r:id="rId6"/>
    <p:sldId id="575" r:id="rId7"/>
    <p:sldId id="590" r:id="rId8"/>
    <p:sldId id="604" r:id="rId9"/>
    <p:sldId id="591" r:id="rId10"/>
    <p:sldId id="592" r:id="rId11"/>
    <p:sldId id="593" r:id="rId12"/>
    <p:sldId id="594" r:id="rId13"/>
    <p:sldId id="595" r:id="rId14"/>
    <p:sldId id="598" r:id="rId15"/>
    <p:sldId id="608" r:id="rId16"/>
    <p:sldId id="304" r:id="rId17"/>
    <p:sldId id="6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82A"/>
    <a:srgbClr val="70D28A"/>
    <a:srgbClr val="9227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6AC39-F441-45F9-AA1F-9004395D5475}" v="91" dt="2020-01-15T20:07:55.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2" autoAdjust="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notesViewPr>
    <p:cSldViewPr snapToGrid="0">
      <p:cViewPr varScale="1">
        <p:scale>
          <a:sx n="66" d="100"/>
          <a:sy n="66" d="100"/>
        </p:scale>
        <p:origin x="72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tz, Louise" userId="8f41a796-2b07-4cd5-9022-7c8f8a9ad1e3" providerId="ADAL" clId="{114B06B3-A05F-4FD1-8209-2DCBCBD63CEB}"/>
    <pc:docChg chg="custSel modSld">
      <pc:chgData name="Bitz, Louise" userId="8f41a796-2b07-4cd5-9022-7c8f8a9ad1e3" providerId="ADAL" clId="{114B06B3-A05F-4FD1-8209-2DCBCBD63CEB}" dt="2019-12-15T23:19:49.696" v="214" actId="20577"/>
      <pc:docMkLst>
        <pc:docMk/>
      </pc:docMkLst>
      <pc:sldChg chg="modSp">
        <pc:chgData name="Bitz, Louise" userId="8f41a796-2b07-4cd5-9022-7c8f8a9ad1e3" providerId="ADAL" clId="{114B06B3-A05F-4FD1-8209-2DCBCBD63CEB}" dt="2019-12-15T23:19:49.696" v="214" actId="20577"/>
        <pc:sldMkLst>
          <pc:docMk/>
          <pc:sldMk cId="1106784963" sldId="609"/>
        </pc:sldMkLst>
        <pc:spChg chg="mod">
          <ac:chgData name="Bitz, Louise" userId="8f41a796-2b07-4cd5-9022-7c8f8a9ad1e3" providerId="ADAL" clId="{114B06B3-A05F-4FD1-8209-2DCBCBD63CEB}" dt="2019-12-15T23:19:49.696" v="214" actId="20577"/>
          <ac:spMkLst>
            <pc:docMk/>
            <pc:sldMk cId="1106784963" sldId="609"/>
            <ac:spMk id="3" creationId="{CA79E1D9-AF9B-4D03-92FE-ECB8853EB0CB}"/>
          </ac:spMkLst>
        </pc:spChg>
      </pc:sldChg>
    </pc:docChg>
  </pc:docChgLst>
  <pc:docChgLst>
    <pc:chgData name="Bitz, Louise" userId="8f41a796-2b07-4cd5-9022-7c8f8a9ad1e3" providerId="ADAL" clId="{AD9B8F71-EA48-4B45-89E5-B5778815BBD0}"/>
    <pc:docChg chg="custSel modSld">
      <pc:chgData name="Bitz, Louise" userId="8f41a796-2b07-4cd5-9022-7c8f8a9ad1e3" providerId="ADAL" clId="{AD9B8F71-EA48-4B45-89E5-B5778815BBD0}" dt="2019-12-20T20:26:32.209" v="9" actId="114"/>
      <pc:docMkLst>
        <pc:docMk/>
      </pc:docMkLst>
      <pc:sldChg chg="modSp">
        <pc:chgData name="Bitz, Louise" userId="8f41a796-2b07-4cd5-9022-7c8f8a9ad1e3" providerId="ADAL" clId="{AD9B8F71-EA48-4B45-89E5-B5778815BBD0}" dt="2019-12-20T20:26:32.209" v="9" actId="114"/>
        <pc:sldMkLst>
          <pc:docMk/>
          <pc:sldMk cId="1106784963" sldId="609"/>
        </pc:sldMkLst>
        <pc:spChg chg="mod">
          <ac:chgData name="Bitz, Louise" userId="8f41a796-2b07-4cd5-9022-7c8f8a9ad1e3" providerId="ADAL" clId="{AD9B8F71-EA48-4B45-89E5-B5778815BBD0}" dt="2019-12-20T20:26:32.209" v="9" actId="114"/>
          <ac:spMkLst>
            <pc:docMk/>
            <pc:sldMk cId="1106784963" sldId="609"/>
            <ac:spMk id="2" creationId="{181266FD-0417-482B-931C-F8B07ECD4967}"/>
          </ac:spMkLst>
        </pc:spChg>
        <pc:spChg chg="mod">
          <ac:chgData name="Bitz, Louise" userId="8f41a796-2b07-4cd5-9022-7c8f8a9ad1e3" providerId="ADAL" clId="{AD9B8F71-EA48-4B45-89E5-B5778815BBD0}" dt="2019-12-20T20:26:00.692" v="8" actId="20577"/>
          <ac:spMkLst>
            <pc:docMk/>
            <pc:sldMk cId="1106784963" sldId="609"/>
            <ac:spMk id="3" creationId="{CA79E1D9-AF9B-4D03-92FE-ECB8853EB0CB}"/>
          </ac:spMkLst>
        </pc:spChg>
      </pc:sldChg>
    </pc:docChg>
  </pc:docChgLst>
  <pc:docChgLst>
    <pc:chgData name="Gallant, Genevieve" userId="e561ff64-9855-43cd-9878-b5530cf1475b" providerId="ADAL" clId="{34F6AC39-F441-45F9-AA1F-9004395D5475}"/>
    <pc:docChg chg="modSld">
      <pc:chgData name="Gallant, Genevieve" userId="e561ff64-9855-43cd-9878-b5530cf1475b" providerId="ADAL" clId="{34F6AC39-F441-45F9-AA1F-9004395D5475}" dt="2020-01-15T20:07:55.096" v="90" actId="6549"/>
      <pc:docMkLst>
        <pc:docMk/>
      </pc:docMkLst>
      <pc:sldChg chg="modSp">
        <pc:chgData name="Gallant, Genevieve" userId="e561ff64-9855-43cd-9878-b5530cf1475b" providerId="ADAL" clId="{34F6AC39-F441-45F9-AA1F-9004395D5475}" dt="2020-01-15T20:07:55.096" v="90" actId="6549"/>
        <pc:sldMkLst>
          <pc:docMk/>
          <pc:sldMk cId="1300648275" sldId="608"/>
        </pc:sldMkLst>
        <pc:spChg chg="mod">
          <ac:chgData name="Gallant, Genevieve" userId="e561ff64-9855-43cd-9878-b5530cf1475b" providerId="ADAL" clId="{34F6AC39-F441-45F9-AA1F-9004395D5475}" dt="2020-01-15T20:07:55.096" v="90" actId="6549"/>
          <ac:spMkLst>
            <pc:docMk/>
            <pc:sldMk cId="1300648275" sldId="608"/>
            <ac:spMk id="3" creationId="{3DC4A036-966C-47E5-8D15-DD19FB6FFB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ore Sans A 45 Regular" panose="020B0503030302020204" pitchFamily="34" charset="0"/>
              </a:defRPr>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ore Sans A 45 Regular" panose="020B0503030302020204" pitchFamily="34" charset="0"/>
              </a:defRPr>
            </a:lvl1pPr>
          </a:lstStyle>
          <a:p>
            <a:fld id="{3F0D8DDE-7AE6-446D-8178-F573BD5AB46D}" type="datetimeFigureOut">
              <a:rPr lang="en-CA" smtClean="0"/>
              <a:pPr/>
              <a:t>2020-02-13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ore Sans A 45 Regular" panose="020B0503030302020204" pitchFamily="34" charset="0"/>
              </a:defRPr>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ore Sans A 45 Regular" panose="020B0503030302020204" pitchFamily="34" charset="0"/>
              </a:defRPr>
            </a:lvl1pPr>
          </a:lstStyle>
          <a:p>
            <a:fld id="{2EF9DDCD-1510-4F3D-81E1-CA81D1FD0257}" type="slidenum">
              <a:rPr lang="en-CA" smtClean="0"/>
              <a:pPr/>
              <a:t>‹#›</a:t>
            </a:fld>
            <a:endParaRPr lang="en-CA" dirty="0"/>
          </a:p>
        </p:txBody>
      </p:sp>
    </p:spTree>
    <p:extLst>
      <p:ext uri="{BB962C8B-B14F-4D97-AF65-F5344CB8AC3E}">
        <p14:creationId xmlns:p14="http://schemas.microsoft.com/office/powerpoint/2010/main" val="80895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re Sans A 45 Regular" panose="020B0503030302020204" pitchFamily="34" charset="0"/>
        <a:ea typeface="+mn-ea"/>
        <a:cs typeface="+mn-cs"/>
      </a:defRPr>
    </a:lvl1pPr>
    <a:lvl2pPr marL="457200" algn="l" defTabSz="914400" rtl="0" eaLnBrk="1" latinLnBrk="0" hangingPunct="1">
      <a:defRPr sz="1200" kern="1200">
        <a:solidFill>
          <a:schemeClr val="tx1"/>
        </a:solidFill>
        <a:latin typeface="Core Sans A 45 Regular" panose="020B0503030302020204" pitchFamily="34" charset="0"/>
        <a:ea typeface="+mn-ea"/>
        <a:cs typeface="+mn-cs"/>
      </a:defRPr>
    </a:lvl2pPr>
    <a:lvl3pPr marL="914400" algn="l" defTabSz="914400" rtl="0" eaLnBrk="1" latinLnBrk="0" hangingPunct="1">
      <a:defRPr sz="1200" kern="1200">
        <a:solidFill>
          <a:schemeClr val="tx1"/>
        </a:solidFill>
        <a:latin typeface="Core Sans A 45 Regular" panose="020B0503030302020204" pitchFamily="34" charset="0"/>
        <a:ea typeface="+mn-ea"/>
        <a:cs typeface="+mn-cs"/>
      </a:defRPr>
    </a:lvl3pPr>
    <a:lvl4pPr marL="1371600" algn="l" defTabSz="914400" rtl="0" eaLnBrk="1" latinLnBrk="0" hangingPunct="1">
      <a:defRPr sz="1200" kern="1200">
        <a:solidFill>
          <a:schemeClr val="tx1"/>
        </a:solidFill>
        <a:latin typeface="Core Sans A 45 Regular" panose="020B0503030302020204" pitchFamily="34" charset="0"/>
        <a:ea typeface="+mn-ea"/>
        <a:cs typeface="+mn-cs"/>
      </a:defRPr>
    </a:lvl4pPr>
    <a:lvl5pPr marL="1828800" algn="l" defTabSz="914400" rtl="0" eaLnBrk="1" latinLnBrk="0" hangingPunct="1">
      <a:defRPr sz="1200" kern="1200">
        <a:solidFill>
          <a:schemeClr val="tx1"/>
        </a:solidFill>
        <a:latin typeface="Core Sans A 45 Regular" panose="020B05030303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lobalforestatlas.yale.edu/region/amaz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limatesignals.org/resources/map-amazon-river-basi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eartheclipse.com/environment/process-of-water-cycle.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eartheclipse.com/ecosystem/importance-and-reasons-for-loss-of-rainforests.html" TargetMode="External"/><Relationship Id="rId4" Type="http://schemas.openxmlformats.org/officeDocument/2006/relationships/hyperlink" Target="https://www.eartheclipse.com/climate-change/effects-of-greenhouse-gases-on-climate-change.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eartheclipse.com/ecosystem/importance-and-reasons-for-loss-of-rainforest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862639-3D5E-4FD9-87E6-71186E58DACB}" type="slidenum">
              <a:rPr lang="en-CA" smtClean="0"/>
              <a:t>1</a:t>
            </a:fld>
            <a:endParaRPr lang="en-CA"/>
          </a:p>
        </p:txBody>
      </p:sp>
    </p:spTree>
    <p:extLst>
      <p:ext uri="{BB962C8B-B14F-4D97-AF65-F5344CB8AC3E}">
        <p14:creationId xmlns:p14="http://schemas.microsoft.com/office/powerpoint/2010/main" val="102670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10</a:t>
            </a:fld>
            <a:endParaRPr lang="en-CA"/>
          </a:p>
        </p:txBody>
      </p:sp>
    </p:spTree>
    <p:extLst>
      <p:ext uri="{BB962C8B-B14F-4D97-AF65-F5344CB8AC3E}">
        <p14:creationId xmlns:p14="http://schemas.microsoft.com/office/powerpoint/2010/main" val="338685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11</a:t>
            </a:fld>
            <a:endParaRPr lang="en-CA"/>
          </a:p>
        </p:txBody>
      </p:sp>
    </p:spTree>
    <p:extLst>
      <p:ext uri="{BB962C8B-B14F-4D97-AF65-F5344CB8AC3E}">
        <p14:creationId xmlns:p14="http://schemas.microsoft.com/office/powerpoint/2010/main" val="3296540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12</a:t>
            </a:fld>
            <a:endParaRPr lang="en-CA"/>
          </a:p>
        </p:txBody>
      </p:sp>
    </p:spTree>
    <p:extLst>
      <p:ext uri="{BB962C8B-B14F-4D97-AF65-F5344CB8AC3E}">
        <p14:creationId xmlns:p14="http://schemas.microsoft.com/office/powerpoint/2010/main" val="363771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13</a:t>
            </a:fld>
            <a:endParaRPr lang="en-CA"/>
          </a:p>
        </p:txBody>
      </p:sp>
    </p:spTree>
    <p:extLst>
      <p:ext uri="{BB962C8B-B14F-4D97-AF65-F5344CB8AC3E}">
        <p14:creationId xmlns:p14="http://schemas.microsoft.com/office/powerpoint/2010/main" val="2910407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14</a:t>
            </a:fld>
            <a:endParaRPr lang="en-CA"/>
          </a:p>
        </p:txBody>
      </p:sp>
    </p:spTree>
    <p:extLst>
      <p:ext uri="{BB962C8B-B14F-4D97-AF65-F5344CB8AC3E}">
        <p14:creationId xmlns:p14="http://schemas.microsoft.com/office/powerpoint/2010/main" val="32932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2363254-CB36-4D1B-AAF6-A0B763F776A8}" type="slidenum">
              <a:rPr kumimoji="0" lang="en-CA" sz="1200" b="0" i="0" u="none" strike="noStrike" kern="1200" cap="none" spc="0" normalizeH="0" baseline="0" noProof="0" smtClean="0">
                <a:ln>
                  <a:noFill/>
                </a:ln>
                <a:solidFill>
                  <a:prstClr val="black"/>
                </a:solidFill>
                <a:effectLst/>
                <a:uLnTx/>
                <a:uFillTx/>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421358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https://globalforestatlas.yale.edu/region/amazon</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3</a:t>
            </a:fld>
            <a:endParaRPr lang="en-CA"/>
          </a:p>
        </p:txBody>
      </p:sp>
    </p:spTree>
    <p:extLst>
      <p:ext uri="{BB962C8B-B14F-4D97-AF65-F5344CB8AC3E}">
        <p14:creationId xmlns:p14="http://schemas.microsoft.com/office/powerpoint/2010/main" val="360099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err="1"/>
              <a:t>largest</a:t>
            </a:r>
            <a:r>
              <a:rPr lang="fr-CA" sz="1200" dirty="0"/>
              <a:t> river in the world (6992 km) and </a:t>
            </a:r>
            <a:r>
              <a:rPr lang="fr-CA" sz="1200" dirty="0" err="1"/>
              <a:t>most</a:t>
            </a:r>
            <a:r>
              <a:rPr lang="fr-CA" sz="1200" dirty="0"/>
              <a:t> important in </a:t>
            </a:r>
            <a:r>
              <a:rPr lang="fr-CA" sz="1200" dirty="0" err="1"/>
              <a:t>terms</a:t>
            </a:r>
            <a:r>
              <a:rPr lang="fr-CA" sz="1200" dirty="0"/>
              <a:t> of flow = 209 000 m³/s   </a:t>
            </a:r>
            <a:r>
              <a:rPr lang="fr-CA" sz="1200" i="1" dirty="0"/>
              <a:t>St Lawrence = 1197 km, </a:t>
            </a:r>
            <a:r>
              <a:rPr lang="en-US" sz="1200" i="1" dirty="0"/>
              <a:t>flow : 16 800 m³/s</a:t>
            </a:r>
            <a:endParaRPr lang="fr-CA" sz="1200" i="1" dirty="0"/>
          </a:p>
          <a:p>
            <a:endParaRPr lang="fr-CA" dirty="0"/>
          </a:p>
          <a:p>
            <a:r>
              <a:rPr lang="fr-CA" dirty="0"/>
              <a:t>(the </a:t>
            </a:r>
            <a:r>
              <a:rPr lang="fr-CA" dirty="0" err="1"/>
              <a:t>longest</a:t>
            </a:r>
            <a:r>
              <a:rPr lang="fr-CA" dirty="0"/>
              <a:t> river in the world </a:t>
            </a:r>
            <a:r>
              <a:rPr lang="fr-CA" dirty="0" err="1"/>
              <a:t>is</a:t>
            </a:r>
            <a:r>
              <a:rPr lang="fr-CA" dirty="0"/>
              <a:t> the Nile but the volume of the Amazon </a:t>
            </a:r>
            <a:r>
              <a:rPr lang="fr-CA" dirty="0" err="1"/>
              <a:t>is</a:t>
            </a:r>
            <a:r>
              <a:rPr lang="fr-CA" dirty="0"/>
              <a:t> </a:t>
            </a:r>
            <a:r>
              <a:rPr lang="fr-CA" dirty="0" err="1"/>
              <a:t>larger</a:t>
            </a:r>
            <a:r>
              <a:rPr lang="fr-CA" dirty="0"/>
              <a:t>)</a:t>
            </a:r>
          </a:p>
          <a:p>
            <a:r>
              <a:rPr lang="fr-CA" dirty="0"/>
              <a:t/>
            </a:r>
            <a:br>
              <a:rPr lang="fr-CA" dirty="0"/>
            </a:br>
            <a:r>
              <a:rPr lang="fr-CA" dirty="0" err="1"/>
              <a:t>Map</a:t>
            </a:r>
            <a:r>
              <a:rPr lang="fr-CA" dirty="0"/>
              <a:t> </a:t>
            </a:r>
            <a:r>
              <a:rPr lang="fr-CA" dirty="0" err="1"/>
              <a:t>credit</a:t>
            </a:r>
            <a:r>
              <a:rPr lang="fr-CA" dirty="0"/>
              <a:t>:  </a:t>
            </a:r>
            <a:r>
              <a:rPr lang="en-CA" dirty="0">
                <a:hlinkClick r:id="rId3"/>
              </a:rPr>
              <a:t>https://www.climatesignals.org/resources/map-amazon-river-basin</a:t>
            </a:r>
            <a:endParaRPr lang="fr-CA" dirty="0"/>
          </a:p>
        </p:txBody>
      </p:sp>
      <p:sp>
        <p:nvSpPr>
          <p:cNvPr id="4" name="Espace réservé du numéro de diapositive 3"/>
          <p:cNvSpPr>
            <a:spLocks noGrp="1"/>
          </p:cNvSpPr>
          <p:nvPr>
            <p:ph type="sldNum" sz="quarter" idx="5"/>
          </p:nvPr>
        </p:nvSpPr>
        <p:spPr/>
        <p:txBody>
          <a:bodyPr/>
          <a:lstStyle/>
          <a:p>
            <a:fld id="{F2A7580B-5CEC-4239-BFBF-B89E0043DA55}" type="slidenum">
              <a:rPr lang="fr-CA" smtClean="0"/>
              <a:t>4</a:t>
            </a:fld>
            <a:endParaRPr lang="fr-CA"/>
          </a:p>
        </p:txBody>
      </p:sp>
    </p:spTree>
    <p:extLst>
      <p:ext uri="{BB962C8B-B14F-4D97-AF65-F5344CB8AC3E}">
        <p14:creationId xmlns:p14="http://schemas.microsoft.com/office/powerpoint/2010/main" val="243519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92D2E0D-6E6C-429B-A0B2-14D93E8E5465}" type="slidenum">
              <a:rPr lang="en-CA" smtClean="0"/>
              <a:t>5</a:t>
            </a:fld>
            <a:endParaRPr lang="en-CA"/>
          </a:p>
        </p:txBody>
      </p:sp>
    </p:spTree>
    <p:extLst>
      <p:ext uri="{BB962C8B-B14F-4D97-AF65-F5344CB8AC3E}">
        <p14:creationId xmlns:p14="http://schemas.microsoft.com/office/powerpoint/2010/main" val="260913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Rainforests are linked to the global and regional climate regulation as they act as heat and water pumps. The forests simply store water and release it in the environment when the temperatures are high by drawing water from beneath the earth surface and transpiring it into the atmosphere to form clouds. The clouds then return to the ground as precipitation thereby cooling and stabilizing the environmental temperatures.</a:t>
            </a:r>
          </a:p>
          <a:p>
            <a:r>
              <a:rPr lang="en-US" dirty="0"/>
              <a:t>For this reason, rainforests are chief determinants of the </a:t>
            </a:r>
            <a:r>
              <a:rPr lang="en-US" dirty="0">
                <a:hlinkClick r:id="rId3"/>
              </a:rPr>
              <a:t>water cycle</a:t>
            </a:r>
            <a:r>
              <a:rPr lang="en-US" dirty="0"/>
              <a:t>. This is the reason clearing of rainforests seriously disrupts the water cycle and increases the chances of drought occurrence as well as the eventual formation of deserts. In West Africa for instance, the droughts in the south of the Sahara Desert is associated with the destruction of rainforests.</a:t>
            </a:r>
          </a:p>
          <a:p>
            <a:r>
              <a:rPr lang="en-US" dirty="0"/>
              <a:t>Tropical rainforests also regulate temperature increases linked to </a:t>
            </a:r>
            <a:r>
              <a:rPr lang="en-US" dirty="0">
                <a:hlinkClick r:id="rId4"/>
              </a:rPr>
              <a:t>greenhouse gases</a:t>
            </a:r>
            <a:r>
              <a:rPr lang="en-US" dirty="0"/>
              <a:t> (the green house effect – carbon dioxide in particular) and global warming. Essentially, they are termed as the “lungs of the planet earth” because they store carbon which is</a:t>
            </a:r>
          </a:p>
          <a:p>
            <a:r>
              <a:rPr lang="en-CA" dirty="0">
                <a:hlinkClick r:id="rId5"/>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6</a:t>
            </a:fld>
            <a:endParaRPr lang="en-CA"/>
          </a:p>
        </p:txBody>
      </p:sp>
    </p:spTree>
    <p:extLst>
      <p:ext uri="{BB962C8B-B14F-4D97-AF65-F5344CB8AC3E}">
        <p14:creationId xmlns:p14="http://schemas.microsoft.com/office/powerpoint/2010/main" val="149871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Savannization</a:t>
            </a:r>
            <a:r>
              <a:rPr lang="en-CA" dirty="0"/>
              <a:t> means that what used to be the rainforest becomes a savannah- a wooded grassland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746DE6-3336-457D-A091-FA20AC1C536E}" type="slidenum">
              <a:rPr kumimoji="0" lang="en-US" sz="1200" b="0" i="0" u="none" strike="noStrike" kern="1200" cap="none" spc="0" normalizeH="0" baseline="0" noProof="0" smtClean="0">
                <a:ln>
                  <a:noFill/>
                </a:ln>
                <a:solidFill>
                  <a:prstClr val="black"/>
                </a:solidFill>
                <a:effectLst/>
                <a:uLnTx/>
                <a:uFillTx/>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57408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8</a:t>
            </a:fld>
            <a:endParaRPr lang="en-CA"/>
          </a:p>
        </p:txBody>
      </p:sp>
    </p:spTree>
    <p:extLst>
      <p:ext uri="{BB962C8B-B14F-4D97-AF65-F5344CB8AC3E}">
        <p14:creationId xmlns:p14="http://schemas.microsoft.com/office/powerpoint/2010/main" val="900048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Source: </a:t>
            </a:r>
            <a:r>
              <a:rPr lang="en-CA" dirty="0">
                <a:hlinkClick r:id="rId3"/>
              </a:rPr>
              <a:t>https://www.eartheclipse.com/ecosystem/importance-and-reasons-for-loss-of-rainforests.html</a:t>
            </a:r>
            <a:endParaRPr lang="en-CA" dirty="0"/>
          </a:p>
        </p:txBody>
      </p:sp>
      <p:sp>
        <p:nvSpPr>
          <p:cNvPr id="4" name="Slide Number Placeholder 3"/>
          <p:cNvSpPr>
            <a:spLocks noGrp="1"/>
          </p:cNvSpPr>
          <p:nvPr>
            <p:ph type="sldNum" sz="quarter" idx="5"/>
          </p:nvPr>
        </p:nvSpPr>
        <p:spPr/>
        <p:txBody>
          <a:bodyPr/>
          <a:lstStyle/>
          <a:p>
            <a:fld id="{2EF9DDCD-1510-4F3D-81E1-CA81D1FD0257}" type="slidenum">
              <a:rPr lang="en-CA" smtClean="0"/>
              <a:t>9</a:t>
            </a:fld>
            <a:endParaRPr lang="en-CA"/>
          </a:p>
        </p:txBody>
      </p:sp>
    </p:spTree>
    <p:extLst>
      <p:ext uri="{BB962C8B-B14F-4D97-AF65-F5344CB8AC3E}">
        <p14:creationId xmlns:p14="http://schemas.microsoft.com/office/powerpoint/2010/main" val="1562972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sposition personnalisée">
    <p:spTree>
      <p:nvGrpSpPr>
        <p:cNvPr id="1" name=""/>
        <p:cNvGrpSpPr/>
        <p:nvPr/>
      </p:nvGrpSpPr>
      <p:grpSpPr>
        <a:xfrm>
          <a:off x="0" y="0"/>
          <a:ext cx="0" cy="0"/>
          <a:chOff x="0" y="0"/>
          <a:chExt cx="0" cy="0"/>
        </a:xfrm>
      </p:grpSpPr>
      <p:pic>
        <p:nvPicPr>
          <p:cNvPr id="8" name="Image 7" descr="Une image contenant arbre, extérieur, aquarium, vaisseau&#10;&#10;Description générée automatiquement">
            <a:extLst>
              <a:ext uri="{FF2B5EF4-FFF2-40B4-BE49-F238E27FC236}">
                <a16:creationId xmlns:a16="http://schemas.microsoft.com/office/drawing/2014/main" xmlns="" id="{69BD7747-09FD-1E44-9018-B838270B4AA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xmlns="" id="{1BF8BAD0-130A-FE4F-A328-6D66401CE629}"/>
              </a:ext>
            </a:extLst>
          </p:cNvPr>
          <p:cNvSpPr>
            <a:spLocks noGrp="1"/>
          </p:cNvSpPr>
          <p:nvPr>
            <p:ph type="title"/>
          </p:nvPr>
        </p:nvSpPr>
        <p:spPr>
          <a:xfrm>
            <a:off x="2794000" y="3508110"/>
            <a:ext cx="8596668" cy="1320800"/>
          </a:xfrm>
          <a:prstGeom prst="rect">
            <a:avLst/>
          </a:prstGeom>
        </p:spPr>
        <p:txBody>
          <a:bodyPr/>
          <a:lstStyle>
            <a:lvl1pPr>
              <a:defRPr>
                <a:solidFill>
                  <a:schemeClr val="bg1"/>
                </a:solidFill>
                <a:latin typeface="Core Sans A 45 Regular" panose="020B0503030302020204" pitchFamily="34" charset="0"/>
              </a:defRPr>
            </a:lvl1pPr>
          </a:lstStyle>
          <a:p>
            <a:r>
              <a:rPr lang="fr-FR" dirty="0"/>
              <a:t>Modifiez le style du titre</a:t>
            </a:r>
          </a:p>
        </p:txBody>
      </p:sp>
      <p:sp>
        <p:nvSpPr>
          <p:cNvPr id="3" name="Espace réservé de la date 2">
            <a:extLst>
              <a:ext uri="{FF2B5EF4-FFF2-40B4-BE49-F238E27FC236}">
                <a16:creationId xmlns:a16="http://schemas.microsoft.com/office/drawing/2014/main" xmlns="" id="{54C2124D-D02C-5E4A-9EB2-B6E2ADBDB5F6}"/>
              </a:ext>
            </a:extLst>
          </p:cNvPr>
          <p:cNvSpPr>
            <a:spLocks noGrp="1"/>
          </p:cNvSpPr>
          <p:nvPr>
            <p:ph type="dt" sz="half" idx="10"/>
          </p:nvPr>
        </p:nvSpPr>
        <p:spPr>
          <a:xfrm>
            <a:off x="7205133" y="6041362"/>
            <a:ext cx="911939" cy="365125"/>
          </a:xfrm>
          <a:prstGeom prst="rect">
            <a:avLst/>
          </a:prstGeom>
        </p:spPr>
        <p:txBody>
          <a:bodyPr/>
          <a:lstStyle>
            <a:lvl1pPr>
              <a:defRPr>
                <a:solidFill>
                  <a:schemeClr val="bg1"/>
                </a:solidFill>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4" name="Espace réservé du pied de page 3">
            <a:extLst>
              <a:ext uri="{FF2B5EF4-FFF2-40B4-BE49-F238E27FC236}">
                <a16:creationId xmlns:a16="http://schemas.microsoft.com/office/drawing/2014/main" xmlns="" id="{58D7CDB8-B20D-6C4A-AA2A-94744E8A7263}"/>
              </a:ext>
            </a:extLst>
          </p:cNvPr>
          <p:cNvSpPr>
            <a:spLocks noGrp="1"/>
          </p:cNvSpPr>
          <p:nvPr>
            <p:ph type="ftr" sz="quarter" idx="11"/>
          </p:nvPr>
        </p:nvSpPr>
        <p:spPr>
          <a:xfrm>
            <a:off x="677334" y="6041362"/>
            <a:ext cx="6297612" cy="365125"/>
          </a:xfrm>
          <a:prstGeom prst="rect">
            <a:avLst/>
          </a:prstGeom>
        </p:spPr>
        <p:txBody>
          <a:bodyPr/>
          <a:lstStyle>
            <a:lvl1pPr>
              <a:defRPr>
                <a:solidFill>
                  <a:schemeClr val="bg1"/>
                </a:solidFill>
                <a:latin typeface="Core Sans A 45 Regular" panose="020B0503030302020204" pitchFamily="34" charset="0"/>
              </a:defRPr>
            </a:lvl1pPr>
          </a:lstStyle>
          <a:p>
            <a:endParaRPr lang="en-US" dirty="0"/>
          </a:p>
        </p:txBody>
      </p:sp>
      <p:sp>
        <p:nvSpPr>
          <p:cNvPr id="5" name="Espace réservé du numéro de diapositive 4">
            <a:extLst>
              <a:ext uri="{FF2B5EF4-FFF2-40B4-BE49-F238E27FC236}">
                <a16:creationId xmlns:a16="http://schemas.microsoft.com/office/drawing/2014/main" xmlns="" id="{EA5DFA37-2559-C249-AAC8-ECEF1A6BD8E6}"/>
              </a:ext>
            </a:extLst>
          </p:cNvPr>
          <p:cNvSpPr>
            <a:spLocks noGrp="1"/>
          </p:cNvSpPr>
          <p:nvPr>
            <p:ph type="sldNum" sz="quarter" idx="12"/>
          </p:nvPr>
        </p:nvSpPr>
        <p:spPr>
          <a:xfrm>
            <a:off x="8590663" y="6041362"/>
            <a:ext cx="683339" cy="365125"/>
          </a:xfrm>
          <a:prstGeom prst="rect">
            <a:avLst/>
          </a:prstGeom>
        </p:spPr>
        <p:txBody>
          <a:bodyPr/>
          <a:lstStyle>
            <a:lvl1pPr>
              <a:defRPr>
                <a:solidFill>
                  <a:schemeClr val="bg1"/>
                </a:solidFill>
                <a:latin typeface="Core Sans A 45 Regular" panose="020B0503030302020204" pitchFamily="34" charset="0"/>
              </a:defRPr>
            </a:lvl1pPr>
          </a:lstStyle>
          <a:p>
            <a:fld id="{D57F1E4F-1CFF-5643-939E-217C01CDF565}" type="slidenum">
              <a:rPr lang="en-US" smtClean="0"/>
              <a:pPr/>
              <a:t>‹#›</a:t>
            </a:fld>
            <a:endParaRPr lang="en-US" dirty="0"/>
          </a:p>
        </p:txBody>
      </p:sp>
      <p:pic>
        <p:nvPicPr>
          <p:cNvPr id="6" name="Image 5">
            <a:extLst>
              <a:ext uri="{FF2B5EF4-FFF2-40B4-BE49-F238E27FC236}">
                <a16:creationId xmlns:a16="http://schemas.microsoft.com/office/drawing/2014/main" xmlns="" id="{D21CF8DD-89CE-8742-A3F0-0C11EB847E2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10052" y="6041362"/>
            <a:ext cx="1962552" cy="654184"/>
          </a:xfrm>
          <a:prstGeom prst="rect">
            <a:avLst/>
          </a:prstGeom>
        </p:spPr>
      </p:pic>
      <p:pic>
        <p:nvPicPr>
          <p:cNvPr id="10" name="Image 9" descr="Une image contenant carte, texte&#10;&#10;Description générée automatiquement">
            <a:extLst>
              <a:ext uri="{FF2B5EF4-FFF2-40B4-BE49-F238E27FC236}">
                <a16:creationId xmlns:a16="http://schemas.microsoft.com/office/drawing/2014/main" xmlns="" id="{2AC0B18D-2208-2A4F-B261-A1C72C8DF95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41498" y="264583"/>
            <a:ext cx="4953000" cy="4483100"/>
          </a:xfrm>
          <a:prstGeom prst="rect">
            <a:avLst/>
          </a:prstGeom>
        </p:spPr>
      </p:pic>
    </p:spTree>
    <p:extLst>
      <p:ext uri="{BB962C8B-B14F-4D97-AF65-F5344CB8AC3E}">
        <p14:creationId xmlns:p14="http://schemas.microsoft.com/office/powerpoint/2010/main" val="413669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a:prstGeom prst="rect">
            <a:avLst/>
          </a:prstGeom>
        </p:spPr>
        <p:txBody>
          <a:bodyPr anchor="ctr">
            <a:normAutofit/>
          </a:bodyPr>
          <a:lstStyle>
            <a:lvl1pPr algn="l">
              <a:defRPr sz="4400" b="0" cap="none">
                <a:latin typeface="Core Sans A 45 Regular" panose="020B0503030302020204" pitchFamily="34" charset="0"/>
              </a:defRPr>
            </a:lvl1pPr>
          </a:lstStyle>
          <a:p>
            <a:r>
              <a:rPr lang="fr-FR" dirty="0"/>
              <a:t>Modifiez le style du titre</a:t>
            </a:r>
            <a:endParaRPr lang="en-US" dirty="0"/>
          </a:p>
        </p:txBody>
      </p:sp>
      <p:sp>
        <p:nvSpPr>
          <p:cNvPr id="3" name="Text Placeholder 2"/>
          <p:cNvSpPr>
            <a:spLocks noGrp="1"/>
          </p:cNvSpPr>
          <p:nvPr>
            <p:ph type="body" idx="1"/>
          </p:nvPr>
        </p:nvSpPr>
        <p:spPr>
          <a:xfrm>
            <a:off x="677335" y="4470400"/>
            <a:ext cx="8596668" cy="1570962"/>
          </a:xfrm>
          <a:prstGeom prst="rect">
            <a:avLst/>
          </a:prstGeom>
        </p:spPr>
        <p:txBody>
          <a:bodyPr anchor="ctr">
            <a:normAutofit/>
          </a:bodyPr>
          <a:lstStyle>
            <a:lvl1pPr marL="0" indent="0" algn="l">
              <a:buNone/>
              <a:defRPr sz="1800">
                <a:solidFill>
                  <a:schemeClr val="tx1">
                    <a:lumMod val="75000"/>
                    <a:lumOff val="25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231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atin typeface="Core Sans A 45 Regular" panose="020B0503030302020204" pitchFamily="34" charset="0"/>
              </a:defRPr>
            </a:lvl1pPr>
          </a:lstStyle>
          <a:p>
            <a:r>
              <a:rPr lang="fr-FR" dirty="0"/>
              <a:t>Modifiez le style du titre</a:t>
            </a:r>
            <a:endParaRPr lang="en-US" dirty="0"/>
          </a:p>
        </p:txBody>
      </p:sp>
      <p:sp>
        <p:nvSpPr>
          <p:cNvPr id="23" name="Text Placeholder 9"/>
          <p:cNvSpPr>
            <a:spLocks noGrp="1"/>
          </p:cNvSpPr>
          <p:nvPr>
            <p:ph type="body" sz="quarter" idx="13"/>
          </p:nvPr>
        </p:nvSpPr>
        <p:spPr>
          <a:xfrm>
            <a:off x="1366139" y="3632200"/>
            <a:ext cx="7224524" cy="381000"/>
          </a:xfrm>
          <a:prstGeom prst="rect">
            <a:avLst/>
          </a:prstGeom>
        </p:spPr>
        <p:txBody>
          <a:bodyPr anchor="ctr">
            <a:noAutofit/>
          </a:bodyPr>
          <a:lstStyle>
            <a:lvl1pPr marL="0" indent="0">
              <a:buFontTx/>
              <a:buNone/>
              <a:defRPr sz="1600">
                <a:solidFill>
                  <a:schemeClr val="tx1">
                    <a:lumMod val="50000"/>
                    <a:lumOff val="50000"/>
                  </a:schemeClr>
                </a:solidFill>
                <a:latin typeface="Core Sans A 45 Regular" panose="020B05030303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77335" y="4470400"/>
            <a:ext cx="8596668" cy="1570962"/>
          </a:xfrm>
          <a:prstGeom prst="rect">
            <a:avLst/>
          </a:prstGeom>
        </p:spPr>
        <p:txBody>
          <a:bodyPr anchor="ctr">
            <a:normAutofit/>
          </a:bodyPr>
          <a:lstStyle>
            <a:lvl1pPr marL="0" indent="0" algn="l">
              <a:buNone/>
              <a:defRPr sz="1800">
                <a:solidFill>
                  <a:schemeClr val="tx1">
                    <a:lumMod val="75000"/>
                    <a:lumOff val="25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Core Sans A 45 Regular" panose="020B0503030302020204" pitchFamily="34" charset="0"/>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Core Sans A 45 Regular" panose="020B0503030302020204" pitchFamily="34" charset="0"/>
              </a:rPr>
              <a:t>”</a:t>
            </a:r>
            <a:endParaRPr lang="en-US" dirty="0">
              <a:solidFill>
                <a:schemeClr val="accent1">
                  <a:lumMod val="60000"/>
                  <a:lumOff val="40000"/>
                </a:schemeClr>
              </a:solidFill>
              <a:latin typeface="Core Sans A 45 Regular" panose="020B0503030302020204" pitchFamily="34" charset="0"/>
            </a:endParaRPr>
          </a:p>
        </p:txBody>
      </p:sp>
    </p:spTree>
    <p:extLst>
      <p:ext uri="{BB962C8B-B14F-4D97-AF65-F5344CB8AC3E}">
        <p14:creationId xmlns:p14="http://schemas.microsoft.com/office/powerpoint/2010/main" val="740462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a:prstGeom prst="rect">
            <a:avLst/>
          </a:prstGeom>
        </p:spPr>
        <p:txBody>
          <a:bodyPr anchor="b">
            <a:normAutofit/>
          </a:bodyPr>
          <a:lstStyle>
            <a:lvl1pPr algn="l">
              <a:defRPr sz="4400" b="0" cap="none">
                <a:latin typeface="Core Sans A 45 Regular" panose="020B0503030302020204" pitchFamily="34" charset="0"/>
              </a:defRPr>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75000"/>
                    <a:lumOff val="25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760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atin typeface="Core Sans A 45 Regular" panose="020B0503030302020204" pitchFamily="34" charset="0"/>
              </a:defRPr>
            </a:lvl1pPr>
          </a:lstStyle>
          <a:p>
            <a:r>
              <a:rPr lang="fr-FR" dirty="0"/>
              <a:t>Modifiez le style du titre</a:t>
            </a:r>
            <a:endParaRPr lang="en-US" dirty="0"/>
          </a:p>
        </p:txBody>
      </p:sp>
      <p:sp>
        <p:nvSpPr>
          <p:cNvPr id="23" name="Text Placeholder 9"/>
          <p:cNvSpPr>
            <a:spLocks noGrp="1"/>
          </p:cNvSpPr>
          <p:nvPr>
            <p:ph type="body" sz="quarter" idx="13"/>
          </p:nvPr>
        </p:nvSpPr>
        <p:spPr>
          <a:xfrm>
            <a:off x="677332" y="4013200"/>
            <a:ext cx="8596669" cy="514248"/>
          </a:xfrm>
          <a:prstGeom prst="rect">
            <a:avLst/>
          </a:prstGeom>
        </p:spPr>
        <p:txBody>
          <a:bodyPr anchor="b">
            <a:noAutofit/>
          </a:bodyPr>
          <a:lstStyle>
            <a:lvl1pPr marL="0" indent="0">
              <a:buFontTx/>
              <a:buNone/>
              <a:defRPr sz="2400">
                <a:solidFill>
                  <a:schemeClr val="tx1">
                    <a:lumMod val="75000"/>
                    <a:lumOff val="25000"/>
                  </a:schemeClr>
                </a:solidFill>
                <a:latin typeface="Core Sans A 45 Regular" panose="020B05030303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50000"/>
                    <a:lumOff val="50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Core Sans A 45 Regular" panose="020B0503030302020204" pitchFamily="34" charset="0"/>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Core Sans A 45 Regular" panose="020B0503030302020204" pitchFamily="34" charset="0"/>
              </a:rPr>
              <a:t>”</a:t>
            </a:r>
          </a:p>
        </p:txBody>
      </p:sp>
    </p:spTree>
    <p:extLst>
      <p:ext uri="{BB962C8B-B14F-4D97-AF65-F5344CB8AC3E}">
        <p14:creationId xmlns:p14="http://schemas.microsoft.com/office/powerpoint/2010/main" val="137298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a:prstGeom prst="rect">
            <a:avLst/>
          </a:prstGeom>
        </p:spPr>
        <p:txBody>
          <a:bodyPr anchor="ctr">
            <a:normAutofit/>
          </a:bodyPr>
          <a:lstStyle>
            <a:lvl1pPr algn="l">
              <a:defRPr sz="4400" b="0" cap="none">
                <a:latin typeface="Core Sans A 45 Regular" panose="020B0503030302020204" pitchFamily="34" charset="0"/>
              </a:defRPr>
            </a:lvl1pPr>
          </a:lstStyle>
          <a:p>
            <a:r>
              <a:rPr lang="fr-FR" dirty="0"/>
              <a:t>Modifiez le style du titre</a:t>
            </a:r>
            <a:endParaRPr lang="en-US" dirty="0"/>
          </a:p>
        </p:txBody>
      </p:sp>
      <p:sp>
        <p:nvSpPr>
          <p:cNvPr id="23" name="Text Placeholder 9"/>
          <p:cNvSpPr>
            <a:spLocks noGrp="1"/>
          </p:cNvSpPr>
          <p:nvPr>
            <p:ph type="body" sz="quarter" idx="13"/>
          </p:nvPr>
        </p:nvSpPr>
        <p:spPr>
          <a:xfrm>
            <a:off x="677332" y="4013200"/>
            <a:ext cx="8596669" cy="514248"/>
          </a:xfrm>
          <a:prstGeom prst="rect">
            <a:avLst/>
          </a:prstGeom>
        </p:spPr>
        <p:txBody>
          <a:bodyPr anchor="b">
            <a:noAutofit/>
          </a:bodyPr>
          <a:lstStyle>
            <a:lvl1pPr marL="0" indent="0">
              <a:buFontTx/>
              <a:buNone/>
              <a:defRPr sz="2400">
                <a:solidFill>
                  <a:schemeClr val="accent1"/>
                </a:solidFill>
                <a:latin typeface="Core Sans A 45 Regular" panose="020B05030303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
Deuxième niveau
Troisième niveau
Quatrième niveau
Cinquième niveau</a:t>
            </a:r>
            <a:endParaRPr lang="en-US" dirty="0"/>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50000"/>
                    <a:lumOff val="50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9614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atin typeface="Core Sans A 45 Regular" panose="020B0503030302020204" pitchFamily="34" charset="0"/>
              </a:defRPr>
            </a:lvl1pPr>
          </a:lstStyle>
          <a:p>
            <a:r>
              <a:rPr lang="fr-FR" dirty="0"/>
              <a:t>Modifiez le style du titre</a:t>
            </a:r>
            <a:endParaRPr lang="en-US" dirty="0"/>
          </a:p>
        </p:txBody>
      </p:sp>
      <p:sp>
        <p:nvSpPr>
          <p:cNvPr id="3" name="Vertical Text Placeholder 2"/>
          <p:cNvSpPr>
            <a:spLocks noGrp="1"/>
          </p:cNvSpPr>
          <p:nvPr>
            <p:ph type="body" orient="vert" idx="1"/>
          </p:nvPr>
        </p:nvSpPr>
        <p:spPr>
          <a:xfrm>
            <a:off x="677334" y="2160589"/>
            <a:ext cx="8596668" cy="3880773"/>
          </a:xfrm>
          <a:prstGeom prst="rect">
            <a:avLst/>
          </a:prstGeom>
        </p:spPr>
        <p:txBody>
          <a:bodyPr vert="eaVert"/>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55C6B4A9-1611-4792-9094-5F34BCA07E0B}"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152253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a:prstGeom prst="rect">
            <a:avLst/>
          </a:prstGeom>
        </p:spPr>
        <p:txBody>
          <a:bodyPr vert="eaVert" anchor="ctr"/>
          <a:lstStyle>
            <a:lvl1pPr>
              <a:defRPr>
                <a:latin typeface="Core Sans A 45 Regular" panose="020B0503030302020204" pitchFamily="34" charset="0"/>
              </a:defRPr>
            </a:lvl1pPr>
          </a:lstStyle>
          <a:p>
            <a:r>
              <a:rPr lang="fr-FR" dirty="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a:prstGeom prst="rect">
            <a:avLst/>
          </a:prstGeom>
        </p:spPr>
        <p:txBody>
          <a:bodyPr vert="eaVert"/>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561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0042115-4633-4569-B69B-E6B92B679133}"/>
              </a:ext>
            </a:extLst>
          </p:cNvPr>
          <p:cNvSpPr>
            <a:spLocks noGrp="1"/>
          </p:cNvSpPr>
          <p:nvPr>
            <p:ph type="ctrTitle"/>
          </p:nvPr>
        </p:nvSpPr>
        <p:spPr>
          <a:xfrm>
            <a:off x="1524000" y="1122363"/>
            <a:ext cx="9144000" cy="2387600"/>
          </a:xfrm>
        </p:spPr>
        <p:txBody>
          <a:bodyPr anchor="b"/>
          <a:lstStyle>
            <a:lvl1pPr algn="ctr">
              <a:defRPr sz="6000">
                <a:latin typeface="Core Sans A 45 Regular" panose="020B0503030302020204" pitchFamily="34" charset="0"/>
              </a:defRPr>
            </a:lvl1pPr>
          </a:lstStyle>
          <a:p>
            <a:r>
              <a:rPr lang="fr-FR" dirty="0"/>
              <a:t>Modifiez le style du titre</a:t>
            </a:r>
            <a:endParaRPr lang="fr-CA" dirty="0"/>
          </a:p>
        </p:txBody>
      </p:sp>
      <p:sp>
        <p:nvSpPr>
          <p:cNvPr id="3" name="Sous-titre 2">
            <a:extLst>
              <a:ext uri="{FF2B5EF4-FFF2-40B4-BE49-F238E27FC236}">
                <a16:creationId xmlns:a16="http://schemas.microsoft.com/office/drawing/2014/main" xmlns="" id="{0149AD67-59AC-472C-ABDB-4187DC84964E}"/>
              </a:ext>
            </a:extLst>
          </p:cNvPr>
          <p:cNvSpPr>
            <a:spLocks noGrp="1"/>
          </p:cNvSpPr>
          <p:nvPr>
            <p:ph type="subTitle" idx="1"/>
          </p:nvPr>
        </p:nvSpPr>
        <p:spPr>
          <a:xfrm>
            <a:off x="1524000" y="3602038"/>
            <a:ext cx="9144000" cy="1655762"/>
          </a:xfrm>
        </p:spPr>
        <p:txBody>
          <a:bodyPr/>
          <a:lstStyle>
            <a:lvl1pPr marL="0" indent="0" algn="ctr">
              <a:buNone/>
              <a:defRPr sz="2400">
                <a:latin typeface="Core Sans A 45 Regular" panose="020B05030303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fr-CA" dirty="0"/>
          </a:p>
        </p:txBody>
      </p:sp>
      <p:sp>
        <p:nvSpPr>
          <p:cNvPr id="4" name="Espace réservé de la date 3">
            <a:extLst>
              <a:ext uri="{FF2B5EF4-FFF2-40B4-BE49-F238E27FC236}">
                <a16:creationId xmlns:a16="http://schemas.microsoft.com/office/drawing/2014/main" xmlns="" id="{12A3BE14-ED42-4CE1-BBBE-17A9CA90B88F}"/>
              </a:ext>
            </a:extLst>
          </p:cNvPr>
          <p:cNvSpPr>
            <a:spLocks noGrp="1"/>
          </p:cNvSpPr>
          <p:nvPr>
            <p:ph type="dt" sz="half" idx="10"/>
          </p:nvPr>
        </p:nvSpPr>
        <p:spPr/>
        <p:txBody>
          <a:bodyPr/>
          <a:lstStyle>
            <a:lvl1pPr>
              <a:defRPr>
                <a:latin typeface="Core Sans A 45 Regular" panose="020B0503030302020204" pitchFamily="34" charset="0"/>
              </a:defRPr>
            </a:lvl1pPr>
          </a:lstStyle>
          <a:p>
            <a:fld id="{746533C8-E74A-4876-A864-E67E3A774817}" type="datetimeFigureOut">
              <a:rPr lang="fr-CA" smtClean="0"/>
              <a:pPr/>
              <a:t>2020-02-13</a:t>
            </a:fld>
            <a:endParaRPr lang="fr-CA"/>
          </a:p>
        </p:txBody>
      </p:sp>
      <p:sp>
        <p:nvSpPr>
          <p:cNvPr id="5" name="Espace réservé du pied de page 4">
            <a:extLst>
              <a:ext uri="{FF2B5EF4-FFF2-40B4-BE49-F238E27FC236}">
                <a16:creationId xmlns:a16="http://schemas.microsoft.com/office/drawing/2014/main" xmlns="" id="{033C2D65-EF8A-4CDF-B463-2079F15075AF}"/>
              </a:ext>
            </a:extLst>
          </p:cNvPr>
          <p:cNvSpPr>
            <a:spLocks noGrp="1"/>
          </p:cNvSpPr>
          <p:nvPr>
            <p:ph type="ftr" sz="quarter" idx="11"/>
          </p:nvPr>
        </p:nvSpPr>
        <p:spPr/>
        <p:txBody>
          <a:bodyPr/>
          <a:lstStyle>
            <a:lvl1pPr>
              <a:defRPr>
                <a:latin typeface="Core Sans A 45 Regular" panose="020B0503030302020204" pitchFamily="34" charset="0"/>
              </a:defRPr>
            </a:lvl1pPr>
          </a:lstStyle>
          <a:p>
            <a:endParaRPr lang="fr-CA"/>
          </a:p>
        </p:txBody>
      </p:sp>
      <p:sp>
        <p:nvSpPr>
          <p:cNvPr id="6" name="Espace réservé du numéro de diapositive 5">
            <a:extLst>
              <a:ext uri="{FF2B5EF4-FFF2-40B4-BE49-F238E27FC236}">
                <a16:creationId xmlns:a16="http://schemas.microsoft.com/office/drawing/2014/main" xmlns="" id="{E327D3E7-15D1-40DE-B7F9-46D37766A572}"/>
              </a:ext>
            </a:extLst>
          </p:cNvPr>
          <p:cNvSpPr>
            <a:spLocks noGrp="1"/>
          </p:cNvSpPr>
          <p:nvPr>
            <p:ph type="sldNum" sz="quarter" idx="12"/>
          </p:nvPr>
        </p:nvSpPr>
        <p:spPr/>
        <p:txBody>
          <a:bodyPr/>
          <a:lstStyle>
            <a:lvl1pPr>
              <a:defRPr>
                <a:latin typeface="Core Sans A 45 Regular" panose="020B0503030302020204" pitchFamily="34" charset="0"/>
              </a:defRPr>
            </a:lvl1pPr>
          </a:lstStyle>
          <a:p>
            <a:fld id="{ECF298AE-7384-44F6-9E43-A2010AB6A3BA}" type="slidenum">
              <a:rPr lang="fr-CA" smtClean="0"/>
              <a:pPr/>
              <a:t>‹#›</a:t>
            </a:fld>
            <a:endParaRPr lang="fr-CA"/>
          </a:p>
        </p:txBody>
      </p:sp>
    </p:spTree>
    <p:extLst>
      <p:ext uri="{BB962C8B-B14F-4D97-AF65-F5344CB8AC3E}">
        <p14:creationId xmlns:p14="http://schemas.microsoft.com/office/powerpoint/2010/main" val="1478729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lvl1pPr>
              <a:defRPr>
                <a:latin typeface="Core Sans A 45 Regular" panose="020B05030303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4" name="Footer Placeholder 3"/>
          <p:cNvSpPr>
            <a:spLocks noGrp="1"/>
          </p:cNvSpPr>
          <p:nvPr>
            <p:ph type="ftr" sz="quarter" idx="11"/>
          </p:nvPr>
        </p:nvSpPr>
        <p:spPr/>
        <p:txBody>
          <a:bodyPr/>
          <a:lstStyle>
            <a:lvl1pPr>
              <a:defRPr>
                <a:latin typeface="Core Sans A 45 Regular" panose="020B050303030202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5465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A7392D-5E6E-474B-8BBC-829E85F80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xmlns="" id="{ADF404D9-2C07-4C88-A45B-6642653CB9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xmlns="" id="{8E790A25-3F7A-4FF8-A71B-5CD5CA57F810}"/>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5" name="Footer Placeholder 4">
            <a:extLst>
              <a:ext uri="{FF2B5EF4-FFF2-40B4-BE49-F238E27FC236}">
                <a16:creationId xmlns:a16="http://schemas.microsoft.com/office/drawing/2014/main" xmlns="" id="{FB3D61BD-E6C0-4CC5-A50A-41C7E3AECB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6048720D-CD1F-433C-ABA8-E5CC170466C2}"/>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124744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normAutofit/>
          </a:bodyPr>
          <a:lstStyle>
            <a:lvl1pPr>
              <a:defRPr sz="3600">
                <a:latin typeface="Core Sans A 45 Regular" panose="020B0503030302020204" pitchFamily="34" charset="0"/>
              </a:defRPr>
            </a:lvl1pPr>
          </a:lstStyle>
          <a:p>
            <a:r>
              <a:rPr lang="fr-FR" dirty="0"/>
              <a:t>Modifiez le style du titre</a:t>
            </a:r>
            <a:endParaRPr lang="en-US" dirty="0"/>
          </a:p>
        </p:txBody>
      </p:sp>
      <p:sp>
        <p:nvSpPr>
          <p:cNvPr id="3" name="Content Placeholder 2"/>
          <p:cNvSpPr>
            <a:spLocks noGrp="1"/>
          </p:cNvSpPr>
          <p:nvPr>
            <p:ph idx="1"/>
          </p:nvPr>
        </p:nvSpPr>
        <p:spPr>
          <a:xfrm>
            <a:off x="677334" y="2160589"/>
            <a:ext cx="8596668" cy="3880773"/>
          </a:xfrm>
          <a:prstGeom prst="rect">
            <a:avLst/>
          </a:prstGeom>
        </p:spPr>
        <p:txBody>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338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65774-0483-4783-8459-954BAC6A094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9BA5476F-3DC6-4E7D-BCA9-FF0C3D0207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2EEBE686-3FC6-4E8D-955E-50EF7634662A}"/>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5" name="Footer Placeholder 4">
            <a:extLst>
              <a:ext uri="{FF2B5EF4-FFF2-40B4-BE49-F238E27FC236}">
                <a16:creationId xmlns:a16="http://schemas.microsoft.com/office/drawing/2014/main" xmlns="" id="{167DB082-3153-4A22-96AA-36932AB1994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2102C4E2-2038-44C3-A84F-3FFC4BCE7719}"/>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1374645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88D72-E1CF-4F04-A7A6-B47273567F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xmlns="" id="{ABF14BD8-33B2-4BFB-B585-C1AF76DC7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E6653AA-B1FE-4C8B-BA0B-5496598F0064}"/>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5" name="Footer Placeholder 4">
            <a:extLst>
              <a:ext uri="{FF2B5EF4-FFF2-40B4-BE49-F238E27FC236}">
                <a16:creationId xmlns:a16="http://schemas.microsoft.com/office/drawing/2014/main" xmlns="" id="{2C6F9499-E8AD-4BEC-96F8-D79DE6D8A8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469A8550-765E-4993-9186-5175B5CA220C}"/>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3359857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C8D79-A8ED-4D14-9554-2C44CC23FEC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F71593CC-8360-434F-843F-4395E6BAE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xmlns="" id="{20CC9D60-0216-4BBE-AF57-F45A65A546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xmlns="" id="{AF7473D7-3727-41E5-A2AA-DC56E73356BC}"/>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6" name="Footer Placeholder 5">
            <a:extLst>
              <a:ext uri="{FF2B5EF4-FFF2-40B4-BE49-F238E27FC236}">
                <a16:creationId xmlns:a16="http://schemas.microsoft.com/office/drawing/2014/main" xmlns="" id="{0A6C7A28-ED0B-402A-ADD6-61F794DA165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E10EE53B-348F-4A15-AA17-11D225CF8D04}"/>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752454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065699-E5BF-450D-9A58-3E42DB5F18E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CAB754CF-4780-4504-997C-C1A1C6461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C0FC6E5-0CFE-4019-BABA-F6E1FE4D32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xmlns="" id="{BC3E2CF3-B70C-43BA-91CC-44929B897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40A5755-BAAF-4AF6-A2C5-9CA1A767FF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xmlns="" id="{948B7BC4-59DF-43CD-94A4-B9DC63D62B0C}"/>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8" name="Footer Placeholder 7">
            <a:extLst>
              <a:ext uri="{FF2B5EF4-FFF2-40B4-BE49-F238E27FC236}">
                <a16:creationId xmlns:a16="http://schemas.microsoft.com/office/drawing/2014/main" xmlns="" id="{A90DC808-00DC-4E79-AB5C-E5C9CE5054C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xmlns="" id="{8D9A660C-0041-49AA-BE0A-86FCEA9E5FF1}"/>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630714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B28CAD-779E-4F5D-8464-8E09C84ED22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B6D8ACCB-7F0A-4FFD-A7E6-6864050C5354}"/>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4" name="Footer Placeholder 3">
            <a:extLst>
              <a:ext uri="{FF2B5EF4-FFF2-40B4-BE49-F238E27FC236}">
                <a16:creationId xmlns:a16="http://schemas.microsoft.com/office/drawing/2014/main" xmlns="" id="{AA720D6B-9FE9-421B-A81D-16BA9A7CF12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23B68F9C-A2C7-47B1-B487-4E5753F01AF6}"/>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4270455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D0B79AD-2F39-4DA4-9901-E7C926AA7B7A}"/>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3" name="Footer Placeholder 2">
            <a:extLst>
              <a:ext uri="{FF2B5EF4-FFF2-40B4-BE49-F238E27FC236}">
                <a16:creationId xmlns:a16="http://schemas.microsoft.com/office/drawing/2014/main" xmlns="" id="{19B1EFC9-6E54-4EFE-8809-06A170C9BBD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xmlns="" id="{83B21FE4-5738-4BF5-AFA0-89E0314E6C7F}"/>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2136126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4BFA4-39A8-4EAB-9DF3-CD02B8E2D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8A0E3284-3DB4-40AA-9AC6-136D5F1D84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xmlns="" id="{56EDDCED-E080-4CBA-867A-8E7375A71B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B816B6F-DE75-4E96-B389-3278472750BF}"/>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6" name="Footer Placeholder 5">
            <a:extLst>
              <a:ext uri="{FF2B5EF4-FFF2-40B4-BE49-F238E27FC236}">
                <a16:creationId xmlns:a16="http://schemas.microsoft.com/office/drawing/2014/main" xmlns="" id="{38F6CA28-BB4B-48A2-821A-A5565995DD0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78A4CFE7-7E8F-45C7-87FA-AB53ACA52557}"/>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23261526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B3EA2F-5F06-4E29-898B-832701B267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xmlns="" id="{C4262FF0-2282-464D-AA4B-64D668DE9A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xmlns="" id="{07011822-43C0-4456-BE5C-5ED702B1B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73B4C7-BFA1-4A1B-90C0-DB8C5740B1AF}"/>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6" name="Footer Placeholder 5">
            <a:extLst>
              <a:ext uri="{FF2B5EF4-FFF2-40B4-BE49-F238E27FC236}">
                <a16:creationId xmlns:a16="http://schemas.microsoft.com/office/drawing/2014/main" xmlns="" id="{F11FA8C9-E5C3-4FD9-B1B5-43B2E91358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109CEF4F-0A6E-46F4-BD5A-3D39B07A3A1E}"/>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14428784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471A1-CCBC-472B-98F3-1BDFA672C3D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E99B0134-C723-4A4B-9F61-8F81C553B6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102BBFCE-87C4-44B0-ACDB-C9D2106088F8}"/>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5" name="Footer Placeholder 4">
            <a:extLst>
              <a:ext uri="{FF2B5EF4-FFF2-40B4-BE49-F238E27FC236}">
                <a16:creationId xmlns:a16="http://schemas.microsoft.com/office/drawing/2014/main" xmlns="" id="{B96E2170-C599-4F00-984F-F1E7D61FBEA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F725A4AE-24AD-42E8-9421-A2A6029D8D0B}"/>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3637513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2DDD0A0-B6E7-42CC-BB09-EAE96868FE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76CA9041-079A-4472-BB7F-7D19B448A2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6A1DC64B-5637-49F5-832B-6587CA708FB7}"/>
              </a:ext>
            </a:extLst>
          </p:cNvPr>
          <p:cNvSpPr>
            <a:spLocks noGrp="1"/>
          </p:cNvSpPr>
          <p:nvPr>
            <p:ph type="dt" sz="half" idx="10"/>
          </p:nvPr>
        </p:nvSpPr>
        <p:spPr/>
        <p:txBody>
          <a:bodyPr/>
          <a:lstStyle/>
          <a:p>
            <a:fld id="{81352252-4FAD-42B1-AA0F-FC125E5242F7}" type="datetimeFigureOut">
              <a:rPr lang="en-CA" smtClean="0"/>
              <a:t>2020-02-13</a:t>
            </a:fld>
            <a:endParaRPr lang="en-CA"/>
          </a:p>
        </p:txBody>
      </p:sp>
      <p:sp>
        <p:nvSpPr>
          <p:cNvPr id="5" name="Footer Placeholder 4">
            <a:extLst>
              <a:ext uri="{FF2B5EF4-FFF2-40B4-BE49-F238E27FC236}">
                <a16:creationId xmlns:a16="http://schemas.microsoft.com/office/drawing/2014/main" xmlns="" id="{C78DE9E3-70F2-4DA5-A339-2AA3CD7C2E6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BF9A6591-732A-4EC5-837A-016B6FEA8073}"/>
              </a:ext>
            </a:extLst>
          </p:cNvPr>
          <p:cNvSpPr>
            <a:spLocks noGrp="1"/>
          </p:cNvSpPr>
          <p:nvPr>
            <p:ph type="sldNum" sz="quarter" idx="12"/>
          </p:nvPr>
        </p:nvSpPr>
        <p:spPr/>
        <p:txBody>
          <a:bodyPr/>
          <a:lstStyle/>
          <a:p>
            <a:fld id="{EB0BAF31-FB5A-4C9E-8146-E95E914C0A02}" type="slidenum">
              <a:rPr lang="en-CA" smtClean="0"/>
              <a:t>‹#›</a:t>
            </a:fld>
            <a:endParaRPr lang="en-CA"/>
          </a:p>
        </p:txBody>
      </p:sp>
    </p:spTree>
    <p:extLst>
      <p:ext uri="{BB962C8B-B14F-4D97-AF65-F5344CB8AC3E}">
        <p14:creationId xmlns:p14="http://schemas.microsoft.com/office/powerpoint/2010/main" val="424014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a:prstGeom prst="rect">
            <a:avLst/>
          </a:prstGeom>
        </p:spPr>
        <p:txBody>
          <a:bodyPr anchor="b"/>
          <a:lstStyle>
            <a:lvl1pPr algn="l">
              <a:defRPr sz="4000" b="0" cap="none">
                <a:latin typeface="Core Sans A 45 Regular" panose="020B0503030302020204" pitchFamily="34" charset="0"/>
              </a:defRPr>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860400"/>
          </a:xfrm>
          <a:prstGeom prst="rect">
            <a:avLst/>
          </a:prstGeom>
        </p:spPr>
        <p:txBody>
          <a:bodyPr anchor="t"/>
          <a:lstStyle>
            <a:lvl1pPr marL="0" indent="0" algn="l">
              <a:buNone/>
              <a:defRPr sz="2000">
                <a:solidFill>
                  <a:schemeClr val="tx1">
                    <a:lumMod val="50000"/>
                    <a:lumOff val="50000"/>
                  </a:schemeClr>
                </a:solidFill>
                <a:latin typeface="Core Sans A 45 Regular" panose="020B05030303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5" name="Footer Placeholder 4"/>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08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atin typeface="Core Sans A 45 Regular" panose="020B0503030302020204" pitchFamily="34" charset="0"/>
              </a:defRPr>
            </a:lvl1pPr>
          </a:lstStyle>
          <a:p>
            <a:r>
              <a:rPr lang="fr-FR" dirty="0"/>
              <a:t>Modifiez le style du titre</a:t>
            </a:r>
            <a:endParaRPr lang="en-US" dirty="0"/>
          </a:p>
        </p:txBody>
      </p:sp>
      <p:sp>
        <p:nvSpPr>
          <p:cNvPr id="3" name="Content Placeholder 2"/>
          <p:cNvSpPr>
            <a:spLocks noGrp="1"/>
          </p:cNvSpPr>
          <p:nvPr>
            <p:ph sz="half" idx="1"/>
          </p:nvPr>
        </p:nvSpPr>
        <p:spPr>
          <a:xfrm>
            <a:off x="677334" y="2160589"/>
            <a:ext cx="4184035" cy="3880772"/>
          </a:xfrm>
          <a:prstGeom prst="rect">
            <a:avLst/>
          </a:prstGeom>
        </p:spPr>
        <p:txBody>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089970" y="2160589"/>
            <a:ext cx="4184034" cy="3880773"/>
          </a:xfrm>
          <a:prstGeom prst="rect">
            <a:avLst/>
          </a:prstGeom>
        </p:spPr>
        <p:txBody>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EB712588-04B1-427B-82EE-E8DB90309F08}" type="datetimeFigureOut">
              <a:rPr lang="en-US" smtClean="0"/>
              <a:pPr/>
              <a:t>2/13/2020</a:t>
            </a:fld>
            <a:endParaRPr lang="en-US" dirty="0"/>
          </a:p>
        </p:txBody>
      </p:sp>
      <p:sp>
        <p:nvSpPr>
          <p:cNvPr id="6" name="Footer Placeholder 5"/>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174138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atin typeface="Core Sans A 45 Regular" panose="020B0503030302020204" pitchFamily="34" charset="0"/>
              </a:defRPr>
            </a:lvl1pPr>
          </a:lstStyle>
          <a:p>
            <a:r>
              <a:rPr lang="fr-FR" dirty="0"/>
              <a:t>Modifiez le style du titre</a:t>
            </a:r>
            <a:endParaRPr lang="en-US" dirty="0"/>
          </a:p>
        </p:txBody>
      </p:sp>
      <p:sp>
        <p:nvSpPr>
          <p:cNvPr id="3" name="Text Placeholder 2"/>
          <p:cNvSpPr>
            <a:spLocks noGrp="1"/>
          </p:cNvSpPr>
          <p:nvPr>
            <p:ph type="body" idx="1"/>
          </p:nvPr>
        </p:nvSpPr>
        <p:spPr>
          <a:xfrm>
            <a:off x="675745" y="2160983"/>
            <a:ext cx="4185623" cy="576262"/>
          </a:xfrm>
          <a:prstGeom prst="rect">
            <a:avLst/>
          </a:prstGeom>
        </p:spPr>
        <p:txBody>
          <a:bodyPr anchor="b">
            <a:noAutofit/>
          </a:bodyPr>
          <a:lstStyle>
            <a:lvl1pPr marL="0" indent="0">
              <a:buNone/>
              <a:defRPr sz="2400" b="0">
                <a:latin typeface="Core Sans A 45 Regular" panose="020B05030303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75745" y="2737245"/>
            <a:ext cx="4185623" cy="3304117"/>
          </a:xfrm>
          <a:prstGeom prst="rect">
            <a:avLst/>
          </a:prstGeom>
        </p:spPr>
        <p:txBody>
          <a:bodyPr>
            <a:normAutofit/>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5088383" y="2160983"/>
            <a:ext cx="4185618" cy="576262"/>
          </a:xfrm>
          <a:prstGeom prst="rect">
            <a:avLst/>
          </a:prstGeom>
        </p:spPr>
        <p:txBody>
          <a:bodyPr anchor="b">
            <a:noAutofit/>
          </a:bodyPr>
          <a:lstStyle>
            <a:lvl1pPr marL="0" indent="0">
              <a:buNone/>
              <a:defRPr sz="2400" b="0">
                <a:latin typeface="Core Sans A 45 Regular" panose="020B05030303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5088384" y="2737245"/>
            <a:ext cx="4185617" cy="3304117"/>
          </a:xfrm>
          <a:prstGeom prst="rect">
            <a:avLst/>
          </a:prstGeom>
        </p:spPr>
        <p:txBody>
          <a:bodyPr>
            <a:normAutofit/>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8" name="Footer Placeholder 7"/>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6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36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3" name="Footer Placeholder 2"/>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757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prstGeom prst="rect">
            <a:avLst/>
          </a:prstGeom>
        </p:spPr>
        <p:txBody>
          <a:bodyPr anchor="b">
            <a:normAutofit/>
          </a:bodyPr>
          <a:lstStyle>
            <a:lvl1pPr>
              <a:defRPr sz="2000">
                <a:latin typeface="Core Sans A 45 Regular" panose="020B0503030302020204" pitchFamily="34" charset="0"/>
              </a:defRPr>
            </a:lvl1pPr>
          </a:lstStyle>
          <a:p>
            <a:r>
              <a:rPr lang="fr-FR" dirty="0"/>
              <a:t>Modifiez le style du titre</a:t>
            </a:r>
            <a:endParaRPr lang="en-US" dirty="0"/>
          </a:p>
        </p:txBody>
      </p:sp>
      <p:sp>
        <p:nvSpPr>
          <p:cNvPr id="3" name="Content Placeholder 2"/>
          <p:cNvSpPr>
            <a:spLocks noGrp="1"/>
          </p:cNvSpPr>
          <p:nvPr>
            <p:ph idx="1"/>
          </p:nvPr>
        </p:nvSpPr>
        <p:spPr>
          <a:xfrm>
            <a:off x="4760461" y="514924"/>
            <a:ext cx="4513541" cy="5526437"/>
          </a:xfrm>
          <a:prstGeom prst="rect">
            <a:avLst/>
          </a:prstGeom>
        </p:spPr>
        <p:txBody>
          <a:bodyPr>
            <a:normAutofit/>
          </a:bodyPr>
          <a:lstStyle>
            <a:lvl1pPr>
              <a:defRPr>
                <a:latin typeface="Core Sans A 45 Regular" panose="020B0503030302020204" pitchFamily="34" charset="0"/>
              </a:defRPr>
            </a:lvl1pPr>
          </a:lstStyle>
          <a:p>
            <a:pPr lvl="0"/>
            <a:r>
              <a:rPr lang="fr-FR" dirty="0"/>
              <a:t>Cliquez pour 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677334" y="2777069"/>
            <a:ext cx="3854528" cy="2584449"/>
          </a:xfrm>
          <a:prstGeom prst="rect">
            <a:avLst/>
          </a:prstGeom>
        </p:spPr>
        <p:txBody>
          <a:bodyPr>
            <a:normAutofit/>
          </a:bodyPr>
          <a:lstStyle>
            <a:lvl1pPr marL="0" indent="0">
              <a:buNone/>
              <a:defRPr sz="1400">
                <a:latin typeface="Core Sans A 45 Regular" panose="020B05030303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dirty="0"/>
              <a:t>Cliquez pour 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42A54C80-263E-416B-A8E0-580EDEADCBDC}" type="datetimeFigureOut">
              <a:rPr lang="en-US" smtClean="0"/>
              <a:pPr/>
              <a:t>2/13/2020</a:t>
            </a:fld>
            <a:endParaRPr lang="en-US" dirty="0"/>
          </a:p>
        </p:txBody>
      </p:sp>
      <p:sp>
        <p:nvSpPr>
          <p:cNvPr id="6" name="Footer Placeholder 5"/>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92919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a:prstGeom prst="rect">
            <a:avLst/>
          </a:prstGeom>
        </p:spPr>
        <p:txBody>
          <a:bodyPr anchor="b">
            <a:normAutofit/>
          </a:bodyPr>
          <a:lstStyle>
            <a:lvl1pPr algn="l">
              <a:defRPr sz="2400" b="0">
                <a:latin typeface="Core Sans A 45 Regular" panose="020B0503030302020204" pitchFamily="34" charset="0"/>
              </a:defRPr>
            </a:lvl1pPr>
          </a:lstStyle>
          <a:p>
            <a:r>
              <a:rPr lang="fr-FR" dirty="0"/>
              <a:t>Modifiez le style du titre</a:t>
            </a:r>
            <a:endParaRPr lang="en-US" dirty="0"/>
          </a:p>
        </p:txBody>
      </p:sp>
      <p:sp>
        <p:nvSpPr>
          <p:cNvPr id="3" name="Picture Placeholder 2"/>
          <p:cNvSpPr>
            <a:spLocks noGrp="1" noChangeAspect="1"/>
          </p:cNvSpPr>
          <p:nvPr>
            <p:ph type="pic" idx="1"/>
          </p:nvPr>
        </p:nvSpPr>
        <p:spPr>
          <a:xfrm>
            <a:off x="677334" y="609600"/>
            <a:ext cx="8596668" cy="3845718"/>
          </a:xfrm>
          <a:prstGeom prst="rect">
            <a:avLst/>
          </a:prstGeom>
        </p:spPr>
        <p:txBody>
          <a:bodyPr anchor="t">
            <a:normAutofit/>
          </a:bodyPr>
          <a:lstStyle>
            <a:lvl1pPr marL="0" indent="0" algn="ctr">
              <a:buNone/>
              <a:defRPr sz="1600">
                <a:latin typeface="Core Sans A 45 Regular" panose="020B0503030302020204"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a:prstGeom prst="rect">
            <a:avLst/>
          </a:prstGeom>
        </p:spPr>
        <p:txBody>
          <a:bodyPr>
            <a:normAutofit/>
          </a:bodyPr>
          <a:lstStyle>
            <a:lvl1pPr marL="0" indent="0">
              <a:buNone/>
              <a:defRPr sz="1200">
                <a:latin typeface="Core Sans A 45 Regular" panose="020B05030303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lvl1pPr>
              <a:defRPr>
                <a:latin typeface="Core Sans A 45 Regular" panose="020B0503030302020204" pitchFamily="34" charset="0"/>
              </a:defRPr>
            </a:lvl1pPr>
          </a:lstStyle>
          <a:p>
            <a:fld id="{B61BEF0D-F0BB-DE4B-95CE-6DB70DBA9567}" type="datetimeFigureOut">
              <a:rPr lang="en-US" smtClean="0"/>
              <a:pPr/>
              <a:t>2/13/2020</a:t>
            </a:fld>
            <a:endParaRPr lang="en-US" dirty="0"/>
          </a:p>
        </p:txBody>
      </p:sp>
      <p:sp>
        <p:nvSpPr>
          <p:cNvPr id="6" name="Footer Placeholder 5"/>
          <p:cNvSpPr>
            <a:spLocks noGrp="1"/>
          </p:cNvSpPr>
          <p:nvPr>
            <p:ph type="ftr" sz="quarter" idx="11"/>
          </p:nvPr>
        </p:nvSpPr>
        <p:spPr>
          <a:xfrm>
            <a:off x="677334" y="6041362"/>
            <a:ext cx="6297612" cy="365125"/>
          </a:xfrm>
          <a:prstGeom prst="rect">
            <a:avLst/>
          </a:prstGeom>
        </p:spPr>
        <p:txBody>
          <a:bodyPr/>
          <a:lstStyle>
            <a:lvl1pPr>
              <a:defRPr>
                <a:latin typeface="Core Sans A 45 Regular" panose="020B0503030302020204" pitchFamily="34" charset="0"/>
              </a:defRPr>
            </a:lvl1p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lvl1pPr>
              <a:defRPr>
                <a:latin typeface="Core Sans A 45 Regular" panose="020B0503030302020204"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97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 name="Image 7" descr="Une image contenant arbre, extérieur, aquarium, vaisseau&#10;&#10;Description générée automatiquement">
            <a:extLst>
              <a:ext uri="{FF2B5EF4-FFF2-40B4-BE49-F238E27FC236}">
                <a16:creationId xmlns:a16="http://schemas.microsoft.com/office/drawing/2014/main" xmlns="" id="{3048379D-F17F-4308-B4A5-AB3A7B055597}"/>
              </a:ext>
            </a:extLst>
          </p:cNvPr>
          <p:cNvPicPr>
            <a:picLocks noChangeAspect="1"/>
          </p:cNvPicPr>
          <p:nvPr userDrawn="1"/>
        </p:nvPicPr>
        <p:blipFill>
          <a:blip r:embed="rId20" cstate="email">
            <a:alphaModFix amt="48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Image 8">
            <a:extLst>
              <a:ext uri="{FF2B5EF4-FFF2-40B4-BE49-F238E27FC236}">
                <a16:creationId xmlns:a16="http://schemas.microsoft.com/office/drawing/2014/main" xmlns="" id="{312956F1-0D87-154D-8E47-1E2B41AB48F6}"/>
              </a:ext>
            </a:extLst>
          </p:cNvPr>
          <p:cNvPicPr>
            <a:picLocks noChangeAspect="1"/>
          </p:cNvPicPr>
          <p:nvPr userDrawn="1"/>
        </p:nvPicPr>
        <p:blipFill>
          <a:blip r:embed="rId21" cstate="email">
            <a:extLst>
              <a:ext uri="{BEBA8EAE-BF5A-486C-A8C5-ECC9F3942E4B}">
                <a14:imgProps xmlns:a14="http://schemas.microsoft.com/office/drawing/2010/main">
                  <a14:imgLayer r:embed="rId22">
                    <a14:imgEffect>
                      <a14:sharpenSoften amount="50000"/>
                    </a14:imgEffect>
                    <a14:imgEffect>
                      <a14:brightnessContrast bright="-94000" contrast="11000"/>
                    </a14:imgEffect>
                  </a14:imgLayer>
                </a14:imgProps>
              </a:ext>
              <a:ext uri="{28A0092B-C50C-407E-A947-70E740481C1C}">
                <a14:useLocalDpi xmlns:a14="http://schemas.microsoft.com/office/drawing/2010/main"/>
              </a:ext>
            </a:extLst>
          </a:blip>
          <a:stretch>
            <a:fillRect/>
          </a:stretch>
        </p:blipFill>
        <p:spPr>
          <a:xfrm>
            <a:off x="10010052" y="6041362"/>
            <a:ext cx="1962552" cy="654184"/>
          </a:xfrm>
          <a:prstGeom prst="rect">
            <a:avLst/>
          </a:prstGeom>
        </p:spPr>
      </p:pic>
      <p:pic>
        <p:nvPicPr>
          <p:cNvPr id="19" name="Image 18" descr="Une image contenant carte, texte&#10;&#10;Description générée automatiquement">
            <a:extLst>
              <a:ext uri="{FF2B5EF4-FFF2-40B4-BE49-F238E27FC236}">
                <a16:creationId xmlns:a16="http://schemas.microsoft.com/office/drawing/2014/main" xmlns="" id="{3A644610-5E6D-124B-B8B4-AB7AB79E62D8}"/>
              </a:ext>
            </a:extLst>
          </p:cNvPr>
          <p:cNvPicPr>
            <a:picLocks noChangeAspect="1"/>
          </p:cNvPicPr>
          <p:nvPr userDrawn="1"/>
        </p:nvPicPr>
        <p:blipFill>
          <a:blip r:embed="rId23" cstate="email">
            <a:extLst>
              <a:ext uri="{28A0092B-C50C-407E-A947-70E740481C1C}">
                <a14:useLocalDpi xmlns:a14="http://schemas.microsoft.com/office/drawing/2010/main"/>
              </a:ext>
            </a:extLst>
          </a:blip>
          <a:stretch>
            <a:fillRect/>
          </a:stretch>
        </p:blipFill>
        <p:spPr>
          <a:xfrm>
            <a:off x="10039227" y="180446"/>
            <a:ext cx="1933377" cy="1749954"/>
          </a:xfrm>
          <a:prstGeom prst="rect">
            <a:avLst/>
          </a:prstGeom>
          <a:effectLst>
            <a:glow rad="139700">
              <a:srgbClr val="3A8E5C">
                <a:alpha val="40000"/>
              </a:srgbClr>
            </a:glow>
          </a:effectLst>
        </p:spPr>
      </p:pic>
    </p:spTree>
    <p:extLst>
      <p:ext uri="{BB962C8B-B14F-4D97-AF65-F5344CB8AC3E}">
        <p14:creationId xmlns:p14="http://schemas.microsoft.com/office/powerpoint/2010/main" val="2602459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B329AAF-44E5-426F-863A-227EC5B2D3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xmlns="" id="{E71CD3AD-8F07-4966-A079-652B71F227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xmlns="" id="{FDEF4236-0A33-4BA3-A197-BC5767E7A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re Sans A 45 Regular" panose="020B0503030302020204" pitchFamily="34" charset="0"/>
              </a:defRPr>
            </a:lvl1pPr>
          </a:lstStyle>
          <a:p>
            <a:fld id="{81352252-4FAD-42B1-AA0F-FC125E5242F7}" type="datetimeFigureOut">
              <a:rPr lang="en-CA" smtClean="0"/>
              <a:pPr/>
              <a:t>2020-02-13</a:t>
            </a:fld>
            <a:endParaRPr lang="en-CA" dirty="0"/>
          </a:p>
        </p:txBody>
      </p:sp>
      <p:sp>
        <p:nvSpPr>
          <p:cNvPr id="5" name="Footer Placeholder 4">
            <a:extLst>
              <a:ext uri="{FF2B5EF4-FFF2-40B4-BE49-F238E27FC236}">
                <a16:creationId xmlns:a16="http://schemas.microsoft.com/office/drawing/2014/main" xmlns="" id="{B4B8704E-C63C-46E8-AC26-79FE78D5B3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re Sans A 45 Regular" panose="020B0503030302020204" pitchFamily="34" charset="0"/>
              </a:defRPr>
            </a:lvl1pPr>
          </a:lstStyle>
          <a:p>
            <a:endParaRPr lang="en-CA" dirty="0"/>
          </a:p>
        </p:txBody>
      </p:sp>
      <p:sp>
        <p:nvSpPr>
          <p:cNvPr id="6" name="Slide Number Placeholder 5">
            <a:extLst>
              <a:ext uri="{FF2B5EF4-FFF2-40B4-BE49-F238E27FC236}">
                <a16:creationId xmlns:a16="http://schemas.microsoft.com/office/drawing/2014/main" xmlns="" id="{4FDF68F9-86E4-43D9-A4FB-6B6EFDD0E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re Sans A 45 Regular" panose="020B0503030302020204" pitchFamily="34" charset="0"/>
              </a:defRPr>
            </a:lvl1pPr>
          </a:lstStyle>
          <a:p>
            <a:fld id="{EB0BAF31-FB5A-4C9E-8146-E95E914C0A02}" type="slidenum">
              <a:rPr lang="en-CA" smtClean="0"/>
              <a:pPr/>
              <a:t>‹#›</a:t>
            </a:fld>
            <a:endParaRPr lang="en-CA" dirty="0"/>
          </a:p>
        </p:txBody>
      </p:sp>
    </p:spTree>
    <p:extLst>
      <p:ext uri="{BB962C8B-B14F-4D97-AF65-F5344CB8AC3E}">
        <p14:creationId xmlns:p14="http://schemas.microsoft.com/office/powerpoint/2010/main" val="408028962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Core Sans A 45 Regular" panose="020B05030303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re Sans A 45 Regular" panose="020B05030303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re Sans A 45 Regular" panose="020B05030303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re Sans A 45 Regular" panose="020B05030303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e Sans A 45 Regular" panose="020B05030303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re Sans A 45 Regular" panose="020B05030303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9eFiZbB9aJQ&amp;t=155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1C16A20-55ED-7745-98F9-6C1E627DA276}"/>
              </a:ext>
            </a:extLst>
          </p:cNvPr>
          <p:cNvSpPr/>
          <p:nvPr/>
        </p:nvSpPr>
        <p:spPr>
          <a:xfrm>
            <a:off x="5506720" y="0"/>
            <a:ext cx="6685280" cy="6858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Core Sans A 45 Regular" panose="020B0503030302020204" pitchFamily="34" charset="0"/>
            </a:endParaRPr>
          </a:p>
        </p:txBody>
      </p:sp>
      <p:sp>
        <p:nvSpPr>
          <p:cNvPr id="2" name="Titre 1">
            <a:extLst>
              <a:ext uri="{FF2B5EF4-FFF2-40B4-BE49-F238E27FC236}">
                <a16:creationId xmlns:a16="http://schemas.microsoft.com/office/drawing/2014/main" xmlns="" id="{9FFAF0CE-11C6-DA45-AB03-C290DAF79144}"/>
              </a:ext>
            </a:extLst>
          </p:cNvPr>
          <p:cNvSpPr>
            <a:spLocks noGrp="1"/>
          </p:cNvSpPr>
          <p:nvPr>
            <p:ph type="title"/>
          </p:nvPr>
        </p:nvSpPr>
        <p:spPr>
          <a:xfrm>
            <a:off x="5887720" y="2507516"/>
            <a:ext cx="5923280" cy="2001520"/>
          </a:xfrm>
        </p:spPr>
        <p:txBody>
          <a:bodyPr anchor="t">
            <a:noAutofit/>
          </a:bodyPr>
          <a:lstStyle/>
          <a:p>
            <a:pPr algn="ctr"/>
            <a:r>
              <a:rPr lang="fr-CA" b="1" dirty="0">
                <a:solidFill>
                  <a:schemeClr val="bg1"/>
                </a:solidFill>
              </a:rPr>
              <a:t>Module 2: Lesson 1</a:t>
            </a:r>
            <a:br>
              <a:rPr lang="fr-CA" b="1" dirty="0">
                <a:solidFill>
                  <a:schemeClr val="bg1"/>
                </a:solidFill>
              </a:rPr>
            </a:br>
            <a:r>
              <a:rPr lang="fr-CA" b="1" dirty="0">
                <a:solidFill>
                  <a:schemeClr val="bg1"/>
                </a:solidFill>
              </a:rPr>
              <a:t>INTEGRAL ECOLOGY</a:t>
            </a:r>
          </a:p>
        </p:txBody>
      </p:sp>
      <p:cxnSp>
        <p:nvCxnSpPr>
          <p:cNvPr id="13" name="Connecteur droit 12">
            <a:extLst>
              <a:ext uri="{FF2B5EF4-FFF2-40B4-BE49-F238E27FC236}">
                <a16:creationId xmlns:a16="http://schemas.microsoft.com/office/drawing/2014/main" xmlns="" id="{4E637008-1C32-FB4D-814B-DF521ECE9973}"/>
              </a:ext>
            </a:extLst>
          </p:cNvPr>
          <p:cNvCxnSpPr>
            <a:cxnSpLocks/>
          </p:cNvCxnSpPr>
          <p:nvPr/>
        </p:nvCxnSpPr>
        <p:spPr>
          <a:xfrm>
            <a:off x="6004560" y="4350484"/>
            <a:ext cx="5689600" cy="0"/>
          </a:xfrm>
          <a:prstGeom prst="line">
            <a:avLst/>
          </a:prstGeom>
          <a:ln/>
        </p:spPr>
        <p:style>
          <a:lnRef idx="3">
            <a:schemeClr val="accent3"/>
          </a:lnRef>
          <a:fillRef idx="0">
            <a:schemeClr val="accent3"/>
          </a:fillRef>
          <a:effectRef idx="2">
            <a:schemeClr val="accent3"/>
          </a:effectRef>
          <a:fontRef idx="minor">
            <a:schemeClr val="tx1"/>
          </a:fontRef>
        </p:style>
      </p:cxnSp>
      <p:pic>
        <p:nvPicPr>
          <p:cNvPr id="18" name="Image 17">
            <a:extLst>
              <a:ext uri="{FF2B5EF4-FFF2-40B4-BE49-F238E27FC236}">
                <a16:creationId xmlns:a16="http://schemas.microsoft.com/office/drawing/2014/main" xmlns="" id="{E6664B18-2850-884B-B1E5-FB6A4E0FBB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 y="1728470"/>
            <a:ext cx="4927600" cy="2980025"/>
          </a:xfrm>
          <a:prstGeom prst="rect">
            <a:avLst/>
          </a:prstGeom>
        </p:spPr>
      </p:pic>
    </p:spTree>
    <p:extLst>
      <p:ext uri="{BB962C8B-B14F-4D97-AF65-F5344CB8AC3E}">
        <p14:creationId xmlns:p14="http://schemas.microsoft.com/office/powerpoint/2010/main" val="321555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677334" y="609600"/>
            <a:ext cx="8596668" cy="844062"/>
          </a:xfrm>
        </p:spPr>
        <p:txBody>
          <a:bodyPr/>
          <a:lstStyle/>
          <a:p>
            <a:r>
              <a:rPr lang="en-CA" dirty="0">
                <a:solidFill>
                  <a:srgbClr val="28482A"/>
                </a:solidFill>
              </a:rPr>
              <a:t>Why else are rainforests important?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4" y="2642370"/>
            <a:ext cx="8596668" cy="3880773"/>
          </a:xfrm>
        </p:spPr>
        <p:txBody>
          <a:bodyPr/>
          <a:lstStyle/>
          <a:p>
            <a:pPr marL="0" indent="0">
              <a:buNone/>
            </a:pPr>
            <a:endParaRPr lang="en-US" dirty="0"/>
          </a:p>
          <a:p>
            <a:pPr marL="0" indent="0">
              <a:buNone/>
            </a:pPr>
            <a:r>
              <a:rPr lang="en-US" sz="2800" dirty="0">
                <a:solidFill>
                  <a:srgbClr val="002060"/>
                </a:solidFill>
              </a:rPr>
              <a:t>spices, nuts, bananas, coffee, rice, cocoa </a:t>
            </a:r>
          </a:p>
          <a:p>
            <a:pPr marL="0" indent="0">
              <a:buNone/>
            </a:pPr>
            <a:endParaRPr lang="en-US" sz="2800" dirty="0">
              <a:solidFill>
                <a:srgbClr val="002060"/>
              </a:solidFill>
            </a:endParaRPr>
          </a:p>
          <a:p>
            <a:pPr marL="0" indent="0">
              <a:buNone/>
            </a:pPr>
            <a:r>
              <a:rPr lang="en-US" sz="2800" dirty="0">
                <a:solidFill>
                  <a:srgbClr val="002060"/>
                </a:solidFill>
              </a:rPr>
              <a:t>industrial raw materials such as </a:t>
            </a:r>
            <a:r>
              <a:rPr lang="en-US" sz="2800" dirty="0" err="1">
                <a:solidFill>
                  <a:srgbClr val="002060"/>
                </a:solidFill>
              </a:rPr>
              <a:t>fibres</a:t>
            </a:r>
            <a:r>
              <a:rPr lang="en-US" sz="2800" dirty="0">
                <a:solidFill>
                  <a:srgbClr val="002060"/>
                </a:solidFill>
              </a:rPr>
              <a:t>, resins, dyes and rubber all originate from the tropical rainforests. </a:t>
            </a:r>
          </a:p>
          <a:p>
            <a:pPr marL="0" indent="0">
              <a:buNone/>
            </a:pPr>
            <a:endParaRPr lang="en-US" sz="2400" dirty="0">
              <a:solidFill>
                <a:srgbClr val="002060"/>
              </a:solidFill>
            </a:endParaRPr>
          </a:p>
        </p:txBody>
      </p:sp>
      <p:sp>
        <p:nvSpPr>
          <p:cNvPr id="4" name="TextBox 3">
            <a:extLst>
              <a:ext uri="{FF2B5EF4-FFF2-40B4-BE49-F238E27FC236}">
                <a16:creationId xmlns:a16="http://schemas.microsoft.com/office/drawing/2014/main" xmlns="" id="{2819FF45-EDD4-4381-8589-2FFB953362E2}"/>
              </a:ext>
            </a:extLst>
          </p:cNvPr>
          <p:cNvSpPr txBox="1"/>
          <p:nvPr/>
        </p:nvSpPr>
        <p:spPr>
          <a:xfrm>
            <a:off x="608508" y="1678945"/>
            <a:ext cx="9146094" cy="523220"/>
          </a:xfrm>
          <a:prstGeom prst="rect">
            <a:avLst/>
          </a:prstGeom>
          <a:noFill/>
        </p:spPr>
        <p:txBody>
          <a:bodyPr wrap="none" rtlCol="0">
            <a:spAutoFit/>
          </a:bodyPr>
          <a:lstStyle/>
          <a:p>
            <a:r>
              <a:rPr lang="en-CA" sz="2800" b="1" dirty="0">
                <a:solidFill>
                  <a:srgbClr val="28482A"/>
                </a:solidFill>
                <a:latin typeface="Core Sans A 45 Regular" panose="020B0503030302020204" pitchFamily="34" charset="0"/>
              </a:rPr>
              <a:t>4. Sources of food diversity and industrial products</a:t>
            </a:r>
          </a:p>
        </p:txBody>
      </p:sp>
    </p:spTree>
    <p:extLst>
      <p:ext uri="{BB962C8B-B14F-4D97-AF65-F5344CB8AC3E}">
        <p14:creationId xmlns:p14="http://schemas.microsoft.com/office/powerpoint/2010/main" val="202626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677334" y="609600"/>
            <a:ext cx="8596668" cy="844062"/>
          </a:xfrm>
        </p:spPr>
        <p:txBody>
          <a:bodyPr/>
          <a:lstStyle/>
          <a:p>
            <a:r>
              <a:rPr lang="en-CA" dirty="0">
                <a:solidFill>
                  <a:srgbClr val="28482A"/>
                </a:solidFill>
              </a:rPr>
              <a:t>Why else are rainforests important?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4" y="2389538"/>
            <a:ext cx="8596668" cy="3880773"/>
          </a:xfrm>
        </p:spPr>
        <p:txBody>
          <a:bodyPr/>
          <a:lstStyle/>
          <a:p>
            <a:pPr marL="0" indent="0">
              <a:buNone/>
            </a:pPr>
            <a:endParaRPr lang="en-US" sz="2000" b="1" dirty="0"/>
          </a:p>
          <a:p>
            <a:pPr marL="0" indent="0">
              <a:buNone/>
            </a:pPr>
            <a:r>
              <a:rPr lang="en-US" sz="2800" dirty="0">
                <a:solidFill>
                  <a:srgbClr val="002060"/>
                </a:solidFill>
              </a:rPr>
              <a:t>Most rainforest have over 60 million years of plant and animal species evolution that has brought about a huge variety of complex ecosystems and biodiversity.</a:t>
            </a:r>
          </a:p>
          <a:p>
            <a:pPr marL="0" indent="0">
              <a:buNone/>
            </a:pPr>
            <a:endParaRPr lang="en-US" sz="2800" dirty="0">
              <a:solidFill>
                <a:srgbClr val="002060"/>
              </a:solidFill>
            </a:endParaRPr>
          </a:p>
          <a:p>
            <a:pPr marL="0" indent="0">
              <a:buNone/>
            </a:pPr>
            <a:r>
              <a:rPr lang="en-US" sz="2800" dirty="0">
                <a:solidFill>
                  <a:srgbClr val="002060"/>
                </a:solidFill>
              </a:rPr>
              <a:t>Ecologists and environmentalists estimate that we are losing entire species on a daily basis due to the destruction of the rainforests.</a:t>
            </a:r>
          </a:p>
        </p:txBody>
      </p:sp>
      <p:sp>
        <p:nvSpPr>
          <p:cNvPr id="4" name="TextBox 3">
            <a:extLst>
              <a:ext uri="{FF2B5EF4-FFF2-40B4-BE49-F238E27FC236}">
                <a16:creationId xmlns:a16="http://schemas.microsoft.com/office/drawing/2014/main" xmlns="" id="{2819FF45-EDD4-4381-8589-2FFB953362E2}"/>
              </a:ext>
            </a:extLst>
          </p:cNvPr>
          <p:cNvSpPr txBox="1"/>
          <p:nvPr/>
        </p:nvSpPr>
        <p:spPr>
          <a:xfrm>
            <a:off x="677334" y="1622459"/>
            <a:ext cx="2662717" cy="523220"/>
          </a:xfrm>
          <a:prstGeom prst="rect">
            <a:avLst/>
          </a:prstGeom>
          <a:noFill/>
        </p:spPr>
        <p:txBody>
          <a:bodyPr wrap="none" rtlCol="0">
            <a:spAutoFit/>
          </a:bodyPr>
          <a:lstStyle/>
          <a:p>
            <a:r>
              <a:rPr lang="en-CA" sz="2800" b="1" dirty="0">
                <a:solidFill>
                  <a:srgbClr val="28482A"/>
                </a:solidFill>
                <a:latin typeface="Core Sans A 45 Regular" panose="020B0503030302020204" pitchFamily="34" charset="0"/>
              </a:rPr>
              <a:t>5. Biodiversity</a:t>
            </a:r>
          </a:p>
        </p:txBody>
      </p:sp>
    </p:spTree>
    <p:extLst>
      <p:ext uri="{BB962C8B-B14F-4D97-AF65-F5344CB8AC3E}">
        <p14:creationId xmlns:p14="http://schemas.microsoft.com/office/powerpoint/2010/main" val="201326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677334" y="609600"/>
            <a:ext cx="8596668" cy="844062"/>
          </a:xfrm>
        </p:spPr>
        <p:txBody>
          <a:bodyPr/>
          <a:lstStyle/>
          <a:p>
            <a:r>
              <a:rPr lang="en-CA" dirty="0">
                <a:solidFill>
                  <a:srgbClr val="28482A"/>
                </a:solidFill>
              </a:rPr>
              <a:t>Why else are rainforests important?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3" y="2984697"/>
            <a:ext cx="9636247" cy="3880773"/>
          </a:xfrm>
        </p:spPr>
        <p:txBody>
          <a:bodyPr/>
          <a:lstStyle/>
          <a:p>
            <a:pPr marL="0" indent="0">
              <a:buNone/>
            </a:pPr>
            <a:r>
              <a:rPr lang="en-US" sz="2800" dirty="0">
                <a:solidFill>
                  <a:srgbClr val="002060"/>
                </a:solidFill>
              </a:rPr>
              <a:t>Tens of thousands of indigenous people have lived in harmony with the rainforests for centuries, depending on it for their medicines, food, and shelter. </a:t>
            </a:r>
          </a:p>
          <a:p>
            <a:pPr marL="0" indent="0">
              <a:buNone/>
            </a:pPr>
            <a:endParaRPr lang="en-US" sz="2800" dirty="0">
              <a:solidFill>
                <a:srgbClr val="002060"/>
              </a:solidFill>
            </a:endParaRPr>
          </a:p>
          <a:p>
            <a:pPr marL="0" indent="0">
              <a:buNone/>
            </a:pPr>
            <a:r>
              <a:rPr lang="en-US" sz="2800" dirty="0">
                <a:solidFill>
                  <a:srgbClr val="002060"/>
                </a:solidFill>
              </a:rPr>
              <a:t>Out of kinship, it is important to respect and protect the language, culture, traditional teachings, lives and livelihoods of those who make the rainforest their home.</a:t>
            </a:r>
          </a:p>
          <a:p>
            <a:pPr marL="0" indent="0">
              <a:buNone/>
            </a:pPr>
            <a:endParaRPr lang="en-US" sz="2000"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2819FF45-EDD4-4381-8589-2FFB953362E2}"/>
              </a:ext>
            </a:extLst>
          </p:cNvPr>
          <p:cNvSpPr txBox="1"/>
          <p:nvPr/>
        </p:nvSpPr>
        <p:spPr>
          <a:xfrm>
            <a:off x="677334" y="1817828"/>
            <a:ext cx="8391271" cy="954107"/>
          </a:xfrm>
          <a:prstGeom prst="rect">
            <a:avLst/>
          </a:prstGeom>
          <a:noFill/>
        </p:spPr>
        <p:txBody>
          <a:bodyPr wrap="none" rtlCol="0">
            <a:spAutoFit/>
          </a:bodyPr>
          <a:lstStyle/>
          <a:p>
            <a:r>
              <a:rPr lang="en-CA" sz="2800" b="1" dirty="0">
                <a:solidFill>
                  <a:srgbClr val="28482A"/>
                </a:solidFill>
                <a:latin typeface="Core Sans A 45 Regular" panose="020B0503030302020204" pitchFamily="34" charset="0"/>
              </a:rPr>
              <a:t>6. They provide homes and sustain livelihoods </a:t>
            </a:r>
          </a:p>
          <a:p>
            <a:r>
              <a:rPr lang="en-CA" sz="2800" b="1" dirty="0">
                <a:solidFill>
                  <a:srgbClr val="28482A"/>
                </a:solidFill>
                <a:latin typeface="Core Sans A 45 Regular" panose="020B0503030302020204" pitchFamily="34" charset="0"/>
              </a:rPr>
              <a:t>for indigenous peoples</a:t>
            </a:r>
          </a:p>
        </p:txBody>
      </p:sp>
    </p:spTree>
    <p:extLst>
      <p:ext uri="{BB962C8B-B14F-4D97-AF65-F5344CB8AC3E}">
        <p14:creationId xmlns:p14="http://schemas.microsoft.com/office/powerpoint/2010/main" val="70312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456095" y="729870"/>
            <a:ext cx="8596668" cy="844062"/>
          </a:xfrm>
        </p:spPr>
        <p:txBody>
          <a:bodyPr/>
          <a:lstStyle/>
          <a:p>
            <a:r>
              <a:rPr lang="en-CA" dirty="0">
                <a:solidFill>
                  <a:srgbClr val="28482A"/>
                </a:solidFill>
              </a:rPr>
              <a:t>Why else are rainforests important?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4" y="3320845"/>
            <a:ext cx="11146071" cy="3880773"/>
          </a:xfrm>
        </p:spPr>
        <p:txBody>
          <a:bodyPr/>
          <a:lstStyle/>
          <a:p>
            <a:pPr marL="0" indent="0">
              <a:buNone/>
            </a:pPr>
            <a:r>
              <a:rPr lang="en-US" sz="2800" dirty="0">
                <a:solidFill>
                  <a:srgbClr val="002060"/>
                </a:solidFill>
              </a:rPr>
              <a:t>They are not valuable because we say so. They are valuable because God created them.</a:t>
            </a:r>
          </a:p>
          <a:p>
            <a:pPr marL="0" indent="0">
              <a:buNone/>
            </a:pPr>
            <a:endParaRPr lang="en-US" sz="2800" dirty="0">
              <a:solidFill>
                <a:srgbClr val="002060"/>
              </a:solidFill>
            </a:endParaRPr>
          </a:p>
          <a:p>
            <a:pPr marL="0" indent="0">
              <a:buNone/>
            </a:pPr>
            <a:r>
              <a:rPr lang="en-US" sz="2800" dirty="0">
                <a:solidFill>
                  <a:srgbClr val="002060"/>
                </a:solidFill>
              </a:rPr>
              <a:t>“As part of the universe, called into being by one Father, all of us are linked by unseen bonds and together form a kind of universal family” (LS 89)</a:t>
            </a:r>
          </a:p>
        </p:txBody>
      </p:sp>
      <p:sp>
        <p:nvSpPr>
          <p:cNvPr id="4" name="TextBox 3">
            <a:extLst>
              <a:ext uri="{FF2B5EF4-FFF2-40B4-BE49-F238E27FC236}">
                <a16:creationId xmlns:a16="http://schemas.microsoft.com/office/drawing/2014/main" xmlns="" id="{2819FF45-EDD4-4381-8589-2FFB953362E2}"/>
              </a:ext>
            </a:extLst>
          </p:cNvPr>
          <p:cNvSpPr txBox="1"/>
          <p:nvPr/>
        </p:nvSpPr>
        <p:spPr>
          <a:xfrm>
            <a:off x="456095" y="1970335"/>
            <a:ext cx="12036821" cy="954107"/>
          </a:xfrm>
          <a:prstGeom prst="rect">
            <a:avLst/>
          </a:prstGeom>
          <a:noFill/>
        </p:spPr>
        <p:txBody>
          <a:bodyPr wrap="none" rtlCol="0">
            <a:spAutoFit/>
          </a:bodyPr>
          <a:lstStyle/>
          <a:p>
            <a:r>
              <a:rPr lang="en-CA" sz="2800" dirty="0">
                <a:solidFill>
                  <a:srgbClr val="28482A"/>
                </a:solidFill>
                <a:latin typeface="Core Sans A 45 Regular" panose="020B0503030302020204" pitchFamily="34" charset="0"/>
              </a:rPr>
              <a:t>7. </a:t>
            </a:r>
            <a:r>
              <a:rPr lang="en-CA" sz="2800" b="1" dirty="0">
                <a:solidFill>
                  <a:srgbClr val="28482A"/>
                </a:solidFill>
                <a:latin typeface="Core Sans A 45 Regular" panose="020B0503030302020204" pitchFamily="34" charset="0"/>
              </a:rPr>
              <a:t>Rainforests and all within them are part of God’s creation, </a:t>
            </a:r>
          </a:p>
          <a:p>
            <a:r>
              <a:rPr lang="en-CA" sz="2800" b="1" dirty="0">
                <a:solidFill>
                  <a:srgbClr val="28482A"/>
                </a:solidFill>
                <a:latin typeface="Core Sans A 45 Regular" panose="020B0503030302020204" pitchFamily="34" charset="0"/>
              </a:rPr>
              <a:t>intricately woven into the large web of sacred beauty  in the world. </a:t>
            </a:r>
          </a:p>
        </p:txBody>
      </p:sp>
    </p:spTree>
    <p:extLst>
      <p:ext uri="{BB962C8B-B14F-4D97-AF65-F5344CB8AC3E}">
        <p14:creationId xmlns:p14="http://schemas.microsoft.com/office/powerpoint/2010/main" val="238373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816154" y="1176981"/>
            <a:ext cx="8596668" cy="844062"/>
          </a:xfrm>
        </p:spPr>
        <p:txBody>
          <a:bodyPr/>
          <a:lstStyle/>
          <a:p>
            <a:r>
              <a:rPr lang="en-CA" dirty="0">
                <a:solidFill>
                  <a:srgbClr val="28482A"/>
                </a:solidFill>
              </a:rPr>
              <a:t>The Amazon Rainforest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4" y="3320845"/>
            <a:ext cx="7950851" cy="3880773"/>
          </a:xfrm>
        </p:spPr>
        <p:txBody>
          <a:bodyPr/>
          <a:lstStyle/>
          <a:p>
            <a:pPr marL="0" lvl="0" indent="0" defTabSz="914400">
              <a:spcBef>
                <a:spcPts val="0"/>
              </a:spcBef>
              <a:buClrTx/>
              <a:buSzTx/>
              <a:buNone/>
            </a:pPr>
            <a:r>
              <a:rPr lang="en-CA" sz="2400" b="1" dirty="0">
                <a:solidFill>
                  <a:srgbClr val="28482A"/>
                </a:solidFill>
                <a:latin typeface="Core Sans A 45 Regular" panose="020B0503030302020204" pitchFamily="34" charset="0"/>
                <a:hlinkClick r:id="rId3">
                  <a:extLst>
                    <a:ext uri="{A12FA001-AC4F-418D-AE19-62706E023703}">
                      <ahyp:hlinkClr xmlns:ahyp="http://schemas.microsoft.com/office/drawing/2018/hyperlinkcolor" xmlns="" val="tx"/>
                    </a:ext>
                  </a:extLst>
                </a:hlinkClick>
              </a:rPr>
              <a:t>Amazon lungs of our planet BBC </a:t>
            </a:r>
            <a:endParaRPr lang="en-CA" sz="2400" b="1" dirty="0">
              <a:solidFill>
                <a:srgbClr val="28482A"/>
              </a:solidFill>
              <a:latin typeface="Core Sans A 45 Regular" panose="020B0503030302020204" pitchFamily="34" charset="0"/>
            </a:endParaRPr>
          </a:p>
          <a:p>
            <a:pPr marL="0" indent="0">
              <a:buNone/>
            </a:pPr>
            <a:r>
              <a:rPr lang="en-US" sz="2000" dirty="0">
                <a:solidFill>
                  <a:srgbClr val="002060"/>
                </a:solidFill>
              </a:rPr>
              <a:t>This 4 minute video was released in 2014.  In the past few years, deforestation in the Amazon region has increased at an alarming rate.</a:t>
            </a:r>
          </a:p>
        </p:txBody>
      </p:sp>
      <p:sp>
        <p:nvSpPr>
          <p:cNvPr id="4" name="TextBox 3">
            <a:extLst>
              <a:ext uri="{FF2B5EF4-FFF2-40B4-BE49-F238E27FC236}">
                <a16:creationId xmlns:a16="http://schemas.microsoft.com/office/drawing/2014/main" xmlns="" id="{2819FF45-EDD4-4381-8589-2FFB953362E2}"/>
              </a:ext>
            </a:extLst>
          </p:cNvPr>
          <p:cNvSpPr txBox="1"/>
          <p:nvPr/>
        </p:nvSpPr>
        <p:spPr>
          <a:xfrm>
            <a:off x="677334" y="2021043"/>
            <a:ext cx="285656" cy="461665"/>
          </a:xfrm>
          <a:prstGeom prst="rect">
            <a:avLst/>
          </a:prstGeom>
          <a:noFill/>
        </p:spPr>
        <p:txBody>
          <a:bodyPr wrap="none" rtlCol="0">
            <a:spAutoFit/>
          </a:bodyPr>
          <a:lstStyle/>
          <a:p>
            <a:r>
              <a:rPr lang="en-CA" sz="2400" b="1" dirty="0">
                <a:solidFill>
                  <a:srgbClr val="28482A"/>
                </a:solidFill>
                <a:latin typeface="Core Sans A 45 Regular" panose="020B0503030302020204" pitchFamily="34" charset="0"/>
              </a:rPr>
              <a:t> </a:t>
            </a:r>
          </a:p>
        </p:txBody>
      </p:sp>
    </p:spTree>
    <p:extLst>
      <p:ext uri="{BB962C8B-B14F-4D97-AF65-F5344CB8AC3E}">
        <p14:creationId xmlns:p14="http://schemas.microsoft.com/office/powerpoint/2010/main" val="130064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BB60C-7963-460B-AA35-94D50A3929D7}"/>
              </a:ext>
            </a:extLst>
          </p:cNvPr>
          <p:cNvSpPr>
            <a:spLocks noGrp="1"/>
          </p:cNvSpPr>
          <p:nvPr>
            <p:ph type="title"/>
          </p:nvPr>
        </p:nvSpPr>
        <p:spPr>
          <a:xfrm>
            <a:off x="935665" y="1864241"/>
            <a:ext cx="10207255" cy="2293747"/>
          </a:xfrm>
        </p:spPr>
        <p:txBody>
          <a:bodyPr anchor="ctr">
            <a:normAutofit fontScale="90000"/>
          </a:bodyPr>
          <a:lstStyle/>
          <a:p>
            <a:r>
              <a:rPr lang="en-CA" sz="6600" dirty="0">
                <a:solidFill>
                  <a:srgbClr val="28482A"/>
                </a:solidFill>
              </a:rPr>
              <a:t>What is going on in the Amazon rainforest right now? </a:t>
            </a:r>
          </a:p>
        </p:txBody>
      </p:sp>
    </p:spTree>
    <p:extLst>
      <p:ext uri="{BB962C8B-B14F-4D97-AF65-F5344CB8AC3E}">
        <p14:creationId xmlns:p14="http://schemas.microsoft.com/office/powerpoint/2010/main" val="92265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266FD-0417-482B-931C-F8B07ECD4967}"/>
              </a:ext>
            </a:extLst>
          </p:cNvPr>
          <p:cNvSpPr>
            <a:spLocks noGrp="1"/>
          </p:cNvSpPr>
          <p:nvPr>
            <p:ph type="title"/>
          </p:nvPr>
        </p:nvSpPr>
        <p:spPr>
          <a:xfrm>
            <a:off x="1136428" y="627564"/>
            <a:ext cx="7474172" cy="1325563"/>
          </a:xfrm>
        </p:spPr>
        <p:txBody>
          <a:bodyPr>
            <a:normAutofit/>
          </a:bodyPr>
          <a:lstStyle/>
          <a:p>
            <a:r>
              <a:rPr lang="en-CA" dirty="0">
                <a:solidFill>
                  <a:schemeClr val="accent1">
                    <a:lumMod val="75000"/>
                  </a:schemeClr>
                </a:solidFill>
              </a:rPr>
              <a:t>What is meant by integral ecology in </a:t>
            </a:r>
            <a:r>
              <a:rPr lang="en-CA" i="1" dirty="0">
                <a:solidFill>
                  <a:schemeClr val="accent1">
                    <a:lumMod val="75000"/>
                  </a:schemeClr>
                </a:solidFill>
              </a:rPr>
              <a:t>Laudato Si</a:t>
            </a:r>
            <a:r>
              <a:rPr lang="en-CA" dirty="0">
                <a:solidFill>
                  <a:schemeClr val="accent1">
                    <a:lumMod val="75000"/>
                  </a:schemeClr>
                </a:solidFill>
              </a:rPr>
              <a:t>’?</a:t>
            </a:r>
          </a:p>
        </p:txBody>
      </p:sp>
      <p:sp>
        <p:nvSpPr>
          <p:cNvPr id="3" name="Content Placeholder 2">
            <a:extLst>
              <a:ext uri="{FF2B5EF4-FFF2-40B4-BE49-F238E27FC236}">
                <a16:creationId xmlns:a16="http://schemas.microsoft.com/office/drawing/2014/main" xmlns="" id="{CA79E1D9-AF9B-4D03-92FE-ECB8853EB0CB}"/>
              </a:ext>
            </a:extLst>
          </p:cNvPr>
          <p:cNvSpPr>
            <a:spLocks noGrp="1"/>
          </p:cNvSpPr>
          <p:nvPr>
            <p:ph idx="1"/>
          </p:nvPr>
        </p:nvSpPr>
        <p:spPr>
          <a:xfrm>
            <a:off x="442452" y="1951608"/>
            <a:ext cx="8168148" cy="4832649"/>
          </a:xfrm>
        </p:spPr>
        <p:txBody>
          <a:bodyPr anchor="ctr">
            <a:normAutofit/>
          </a:bodyPr>
          <a:lstStyle/>
          <a:p>
            <a:r>
              <a:rPr lang="en-US" sz="2000" b="1" dirty="0"/>
              <a:t>Integral ecology</a:t>
            </a:r>
            <a:r>
              <a:rPr lang="en-US" sz="2000" dirty="0"/>
              <a:t> recognizes that human culture is connected to all environments:  social, political, spiritual, economic, and natural within a global living system that is all inter-connected. Everything is inter-related; the problems of our times can only be solved through an integrative understanding and effort.</a:t>
            </a:r>
          </a:p>
          <a:p>
            <a:r>
              <a:rPr lang="en-US" sz="2000" dirty="0"/>
              <a:t>As an example, if we want to know “why a given area is polluted,” we must study “the workings of society, its economy, its behavior patterns, and the ways it grasps reality.”  “Strategies for a solution demand an integrated approach to combating poverty, restoring dignity to the excluded, and at the same time protecting nature.” (LS )</a:t>
            </a:r>
            <a:endParaRPr lang="en-CA" sz="2000" dirty="0"/>
          </a:p>
        </p:txBody>
      </p:sp>
      <p:sp>
        <p:nvSpPr>
          <p:cNvPr id="12" name="Rectangle 11">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ore Sans A 45 Regular" panose="020B0503030302020204" pitchFamily="34" charset="0"/>
            </a:endParaRPr>
          </a:p>
        </p:txBody>
      </p:sp>
      <p:sp>
        <p:nvSpPr>
          <p:cNvPr id="14" name="Oval 13">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ore Sans A 45 Regular" panose="020B0503030302020204" pitchFamily="34" charset="0"/>
            </a:endParaRPr>
          </a:p>
        </p:txBody>
      </p:sp>
      <p:pic>
        <p:nvPicPr>
          <p:cNvPr id="7" name="Graphic 6" descr="Snowflake">
            <a:extLst>
              <a:ext uri="{FF2B5EF4-FFF2-40B4-BE49-F238E27FC236}">
                <a16:creationId xmlns:a16="http://schemas.microsoft.com/office/drawing/2014/main" xmlns="" id="{7E1A3588-45A0-4D73-BFAE-ABAA329CA35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p:blipFill>
        <p:spPr>
          <a:xfrm>
            <a:off x="9413987" y="2857501"/>
            <a:ext cx="1142998" cy="1142998"/>
          </a:xfrm>
          <a:prstGeom prst="rect">
            <a:avLst/>
          </a:prstGeom>
        </p:spPr>
      </p:pic>
    </p:spTree>
    <p:extLst>
      <p:ext uri="{BB962C8B-B14F-4D97-AF65-F5344CB8AC3E}">
        <p14:creationId xmlns:p14="http://schemas.microsoft.com/office/powerpoint/2010/main" val="110678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5275D0E-0911-4B58-B471-3F0A6068C80A}"/>
              </a:ext>
            </a:extLst>
          </p:cNvPr>
          <p:cNvSpPr>
            <a:spLocks noGrp="1"/>
          </p:cNvSpPr>
          <p:nvPr>
            <p:ph type="title"/>
          </p:nvPr>
        </p:nvSpPr>
        <p:spPr>
          <a:xfrm>
            <a:off x="2566820" y="3794003"/>
            <a:ext cx="8596668" cy="1320800"/>
          </a:xfrm>
        </p:spPr>
        <p:txBody>
          <a:bodyPr>
            <a:normAutofit/>
          </a:bodyPr>
          <a:lstStyle/>
          <a:p>
            <a:r>
              <a:rPr lang="en-CA" dirty="0"/>
              <a:t>a future for the Amazon, a future for all</a:t>
            </a:r>
          </a:p>
        </p:txBody>
      </p:sp>
    </p:spTree>
    <p:extLst>
      <p:ext uri="{BB962C8B-B14F-4D97-AF65-F5344CB8AC3E}">
        <p14:creationId xmlns:p14="http://schemas.microsoft.com/office/powerpoint/2010/main" val="426048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BB60C-7963-460B-AA35-94D50A3929D7}"/>
              </a:ext>
            </a:extLst>
          </p:cNvPr>
          <p:cNvSpPr>
            <a:spLocks noGrp="1"/>
          </p:cNvSpPr>
          <p:nvPr>
            <p:ph type="title"/>
          </p:nvPr>
        </p:nvSpPr>
        <p:spPr/>
        <p:txBody>
          <a:bodyPr anchor="t">
            <a:normAutofit/>
          </a:bodyPr>
          <a:lstStyle/>
          <a:p>
            <a:r>
              <a:rPr lang="en-CA" b="1" dirty="0">
                <a:solidFill>
                  <a:srgbClr val="28482A"/>
                </a:solidFill>
              </a:rPr>
              <a:t>WHAT</a:t>
            </a:r>
            <a:r>
              <a:rPr lang="en-CA" sz="3600" dirty="0">
                <a:solidFill>
                  <a:srgbClr val="28482A"/>
                </a:solidFill>
              </a:rPr>
              <a:t> is meant by the Amazon basin?</a:t>
            </a:r>
          </a:p>
        </p:txBody>
      </p:sp>
      <p:sp>
        <p:nvSpPr>
          <p:cNvPr id="9" name="Content Placeholder 8">
            <a:extLst>
              <a:ext uri="{FF2B5EF4-FFF2-40B4-BE49-F238E27FC236}">
                <a16:creationId xmlns:a16="http://schemas.microsoft.com/office/drawing/2014/main" xmlns="" id="{68A2B2FF-5BB7-4512-ADDF-85671E38E8A1}"/>
              </a:ext>
            </a:extLst>
          </p:cNvPr>
          <p:cNvSpPr>
            <a:spLocks noGrp="1"/>
          </p:cNvSpPr>
          <p:nvPr>
            <p:ph idx="1"/>
          </p:nvPr>
        </p:nvSpPr>
        <p:spPr>
          <a:xfrm>
            <a:off x="6684629" y="2185062"/>
            <a:ext cx="3344273" cy="3880773"/>
          </a:xfrm>
        </p:spPr>
        <p:txBody>
          <a:bodyPr>
            <a:normAutofit/>
          </a:bodyPr>
          <a:lstStyle/>
          <a:p>
            <a:pPr marL="0" indent="0">
              <a:buNone/>
            </a:pPr>
            <a:r>
              <a:rPr lang="en-US" sz="2400" dirty="0">
                <a:solidFill>
                  <a:srgbClr val="002060"/>
                </a:solidFill>
              </a:rPr>
              <a:t>The </a:t>
            </a:r>
            <a:r>
              <a:rPr lang="en-US" sz="2400" b="1" dirty="0">
                <a:solidFill>
                  <a:srgbClr val="002060"/>
                </a:solidFill>
              </a:rPr>
              <a:t>Amazon Basin</a:t>
            </a:r>
            <a:r>
              <a:rPr lang="en-US" sz="2400" dirty="0">
                <a:solidFill>
                  <a:srgbClr val="002060"/>
                </a:solidFill>
              </a:rPr>
              <a:t> is the part of South America that is drained by the </a:t>
            </a:r>
            <a:r>
              <a:rPr lang="en-US" sz="2400" b="1" dirty="0">
                <a:solidFill>
                  <a:srgbClr val="002060"/>
                </a:solidFill>
              </a:rPr>
              <a:t>Amazon River</a:t>
            </a:r>
            <a:r>
              <a:rPr lang="en-US" sz="2400" dirty="0">
                <a:solidFill>
                  <a:srgbClr val="002060"/>
                </a:solidFill>
              </a:rPr>
              <a:t> and its tributaries.  </a:t>
            </a:r>
          </a:p>
          <a:p>
            <a:pPr marL="0" indent="0">
              <a:buNone/>
            </a:pPr>
            <a:r>
              <a:rPr lang="en-US" sz="2400" dirty="0">
                <a:solidFill>
                  <a:srgbClr val="002060"/>
                </a:solidFill>
              </a:rPr>
              <a:t>The Amazon rainforest lives within the basin.</a:t>
            </a:r>
          </a:p>
        </p:txBody>
      </p:sp>
      <p:pic>
        <p:nvPicPr>
          <p:cNvPr id="3" name="Picture 2" descr="A picture containing riding, train, bird, wave&#10;&#10;Description automatically generated">
            <a:extLst>
              <a:ext uri="{FF2B5EF4-FFF2-40B4-BE49-F238E27FC236}">
                <a16:creationId xmlns:a16="http://schemas.microsoft.com/office/drawing/2014/main" xmlns="" id="{E924B0AA-308F-4228-9B0D-C2058B21BBA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4088"/>
          <a:stretch/>
        </p:blipFill>
        <p:spPr>
          <a:xfrm>
            <a:off x="677334" y="2159331"/>
            <a:ext cx="5423429" cy="3882362"/>
          </a:xfrm>
          <a:prstGeom prst="rect">
            <a:avLst/>
          </a:prstGeom>
          <a:ln w="12700">
            <a:solidFill>
              <a:schemeClr val="accent6">
                <a:lumMod val="50000"/>
              </a:schemeClr>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0607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7257D2-9167-4D9D-9D26-E6B6BA83A48D}"/>
              </a:ext>
            </a:extLst>
          </p:cNvPr>
          <p:cNvSpPr>
            <a:spLocks noGrp="1"/>
          </p:cNvSpPr>
          <p:nvPr>
            <p:ph type="title"/>
          </p:nvPr>
        </p:nvSpPr>
        <p:spPr>
          <a:xfrm>
            <a:off x="225996" y="214057"/>
            <a:ext cx="5277333" cy="1325563"/>
          </a:xfrm>
        </p:spPr>
        <p:txBody>
          <a:bodyPr>
            <a:normAutofit/>
          </a:bodyPr>
          <a:lstStyle/>
          <a:p>
            <a:r>
              <a:rPr lang="fr-CA" b="1" dirty="0">
                <a:solidFill>
                  <a:srgbClr val="28482A"/>
                </a:solidFill>
              </a:rPr>
              <a:t>WHAT</a:t>
            </a:r>
          </a:p>
        </p:txBody>
      </p:sp>
      <p:sp>
        <p:nvSpPr>
          <p:cNvPr id="3" name="Espace réservé du contenu 2">
            <a:extLst>
              <a:ext uri="{FF2B5EF4-FFF2-40B4-BE49-F238E27FC236}">
                <a16:creationId xmlns:a16="http://schemas.microsoft.com/office/drawing/2014/main" xmlns="" id="{5D2CB9F8-C5C8-42CC-97B1-686AF5AE003D}"/>
              </a:ext>
            </a:extLst>
          </p:cNvPr>
          <p:cNvSpPr>
            <a:spLocks noGrp="1"/>
          </p:cNvSpPr>
          <p:nvPr>
            <p:ph idx="1"/>
          </p:nvPr>
        </p:nvSpPr>
        <p:spPr>
          <a:xfrm>
            <a:off x="1" y="969014"/>
            <a:ext cx="7556384" cy="1117694"/>
          </a:xfrm>
          <a:solidFill>
            <a:srgbClr val="70D28A"/>
          </a:solidFill>
        </p:spPr>
        <p:txBody>
          <a:bodyPr anchor="t">
            <a:noAutofit/>
          </a:bodyPr>
          <a:lstStyle/>
          <a:p>
            <a:pPr marL="0" indent="0">
              <a:buNone/>
            </a:pPr>
            <a:r>
              <a:rPr lang="fr-CA" sz="2600" b="1" dirty="0" err="1">
                <a:solidFill>
                  <a:srgbClr val="28482A"/>
                </a:solidFill>
              </a:rPr>
              <a:t>What</a:t>
            </a:r>
            <a:r>
              <a:rPr lang="fr-CA" sz="2600" b="1" dirty="0">
                <a:solidFill>
                  <a:srgbClr val="28482A"/>
                </a:solidFill>
              </a:rPr>
              <a:t> do </a:t>
            </a:r>
            <a:r>
              <a:rPr lang="fr-CA" sz="2600" b="1" dirty="0" err="1">
                <a:solidFill>
                  <a:srgbClr val="28482A"/>
                </a:solidFill>
              </a:rPr>
              <a:t>you</a:t>
            </a:r>
            <a:r>
              <a:rPr lang="fr-CA" sz="2600" b="1" dirty="0">
                <a:solidFill>
                  <a:srgbClr val="28482A"/>
                </a:solidFill>
              </a:rPr>
              <a:t> know about the Amazon River – </a:t>
            </a:r>
          </a:p>
          <a:p>
            <a:pPr marL="0" indent="0">
              <a:buNone/>
            </a:pPr>
            <a:r>
              <a:rPr lang="fr-CA" sz="2600" b="1" dirty="0">
                <a:solidFill>
                  <a:srgbClr val="28482A"/>
                </a:solidFill>
              </a:rPr>
              <a:t>the </a:t>
            </a:r>
            <a:r>
              <a:rPr lang="fr-CA" sz="2600" b="1" dirty="0" err="1">
                <a:solidFill>
                  <a:srgbClr val="28482A"/>
                </a:solidFill>
              </a:rPr>
              <a:t>world’s</a:t>
            </a:r>
            <a:r>
              <a:rPr lang="fr-CA" sz="2600" b="1" dirty="0">
                <a:solidFill>
                  <a:srgbClr val="28482A"/>
                </a:solidFill>
              </a:rPr>
              <a:t> </a:t>
            </a:r>
            <a:r>
              <a:rPr lang="fr-CA" sz="2600" b="1" dirty="0" err="1">
                <a:solidFill>
                  <a:srgbClr val="28482A"/>
                </a:solidFill>
              </a:rPr>
              <a:t>largest</a:t>
            </a:r>
            <a:r>
              <a:rPr lang="fr-CA" sz="2600" b="1" dirty="0">
                <a:solidFill>
                  <a:srgbClr val="28482A"/>
                </a:solidFill>
              </a:rPr>
              <a:t> river?</a:t>
            </a:r>
          </a:p>
        </p:txBody>
      </p:sp>
      <p:sp>
        <p:nvSpPr>
          <p:cNvPr id="4" name="ZoneTexte 3">
            <a:extLst>
              <a:ext uri="{FF2B5EF4-FFF2-40B4-BE49-F238E27FC236}">
                <a16:creationId xmlns:a16="http://schemas.microsoft.com/office/drawing/2014/main" xmlns="" id="{12FDD662-254F-4D75-85E2-6D93E5FB1359}"/>
              </a:ext>
            </a:extLst>
          </p:cNvPr>
          <p:cNvSpPr txBox="1"/>
          <p:nvPr/>
        </p:nvSpPr>
        <p:spPr>
          <a:xfrm>
            <a:off x="225996" y="1843737"/>
            <a:ext cx="6971217" cy="4585871"/>
          </a:xfrm>
          <a:prstGeom prst="rect">
            <a:avLst/>
          </a:prstGeom>
          <a:noFill/>
        </p:spPr>
        <p:txBody>
          <a:bodyPr wrap="square" rtlCol="0">
            <a:spAutoFit/>
          </a:bodyPr>
          <a:lstStyle/>
          <a:p>
            <a:endParaRPr lang="en-CA" sz="2400" dirty="0">
              <a:solidFill>
                <a:srgbClr val="28482A"/>
              </a:solidFill>
              <a:latin typeface="Core Sans A 45 Regular" panose="020B0503030302020204" pitchFamily="34" charset="0"/>
            </a:endParaRPr>
          </a:p>
          <a:p>
            <a:r>
              <a:rPr lang="en-CA" sz="2400" dirty="0">
                <a:solidFill>
                  <a:srgbClr val="28482A"/>
                </a:solidFill>
                <a:latin typeface="Core Sans A 45 Regular" panose="020B0503030302020204" pitchFamily="34" charset="0"/>
              </a:rPr>
              <a:t>Source? </a:t>
            </a:r>
          </a:p>
          <a:p>
            <a:r>
              <a:rPr lang="en-CA" sz="2000" dirty="0">
                <a:solidFill>
                  <a:srgbClr val="28482A"/>
                </a:solidFill>
                <a:latin typeface="Core Sans A 45 Regular" panose="020B0503030302020204" pitchFamily="34" charset="0"/>
              </a:rPr>
              <a:t>in the highlands of the Andes</a:t>
            </a:r>
          </a:p>
          <a:p>
            <a:endParaRPr lang="en-CA" sz="2400" dirty="0">
              <a:solidFill>
                <a:srgbClr val="28482A"/>
              </a:solidFill>
              <a:latin typeface="Core Sans A 45 Regular" panose="020B0503030302020204" pitchFamily="34" charset="0"/>
            </a:endParaRPr>
          </a:p>
          <a:p>
            <a:r>
              <a:rPr lang="en-CA" sz="2400" dirty="0">
                <a:solidFill>
                  <a:srgbClr val="28482A"/>
                </a:solidFill>
                <a:latin typeface="Core Sans A 45 Regular" panose="020B0503030302020204" pitchFamily="34" charset="0"/>
              </a:rPr>
              <a:t>Length? </a:t>
            </a:r>
          </a:p>
          <a:p>
            <a:r>
              <a:rPr lang="en-CA" sz="2000" dirty="0">
                <a:solidFill>
                  <a:srgbClr val="28482A"/>
                </a:solidFill>
                <a:latin typeface="Core Sans A 45 Regular" panose="020B0503030302020204" pitchFamily="34" charset="0"/>
              </a:rPr>
              <a:t>6992 km long </a:t>
            </a:r>
            <a:r>
              <a:rPr lang="en-CA" sz="1600" dirty="0">
                <a:solidFill>
                  <a:srgbClr val="28482A"/>
                </a:solidFill>
                <a:latin typeface="Core Sans A 45 Regular" panose="020B0503030302020204" pitchFamily="34" charset="0"/>
              </a:rPr>
              <a:t>(same distance as St. John’s Newfoundland to Vancouver, B.C.)</a:t>
            </a:r>
          </a:p>
          <a:p>
            <a:endParaRPr lang="en-CA" sz="2400" dirty="0">
              <a:solidFill>
                <a:srgbClr val="28482A"/>
              </a:solidFill>
              <a:latin typeface="Core Sans A 45 Regular" panose="020B0503030302020204" pitchFamily="34" charset="0"/>
            </a:endParaRPr>
          </a:p>
          <a:p>
            <a:r>
              <a:rPr lang="en-CA" sz="2400" dirty="0">
                <a:solidFill>
                  <a:srgbClr val="28482A"/>
                </a:solidFill>
                <a:latin typeface="Core Sans A 45 Regular" panose="020B0503030302020204" pitchFamily="34" charset="0"/>
              </a:rPr>
              <a:t>Empties into where?   </a:t>
            </a:r>
          </a:p>
          <a:p>
            <a:r>
              <a:rPr lang="en-CA" sz="2000" dirty="0">
                <a:solidFill>
                  <a:srgbClr val="28482A"/>
                </a:solidFill>
                <a:latin typeface="Core Sans A 45 Regular" panose="020B0503030302020204" pitchFamily="34" charset="0"/>
              </a:rPr>
              <a:t>the Atlantic Ocean</a:t>
            </a:r>
          </a:p>
          <a:p>
            <a:endParaRPr lang="en-CA" sz="2000" dirty="0">
              <a:solidFill>
                <a:srgbClr val="28482A"/>
              </a:solidFill>
              <a:latin typeface="Core Sans A 45 Regular" panose="020B0503030302020204" pitchFamily="34" charset="0"/>
            </a:endParaRPr>
          </a:p>
          <a:p>
            <a:r>
              <a:rPr lang="en-CA" sz="2400" dirty="0">
                <a:solidFill>
                  <a:srgbClr val="28482A"/>
                </a:solidFill>
                <a:latin typeface="Core Sans A 45 Regular" panose="020B0503030302020204" pitchFamily="34" charset="0"/>
              </a:rPr>
              <a:t>It is the largest river delta in the world.</a:t>
            </a:r>
          </a:p>
          <a:p>
            <a:endParaRPr lang="fr-CA" sz="2800" dirty="0">
              <a:solidFill>
                <a:schemeClr val="bg1"/>
              </a:solidFill>
              <a:latin typeface="Core Sans A 45 Regular" panose="020B0503030302020204" pitchFamily="34" charset="0"/>
            </a:endParaRPr>
          </a:p>
        </p:txBody>
      </p:sp>
      <p:pic>
        <p:nvPicPr>
          <p:cNvPr id="2050" name="Picture 2">
            <a:extLst>
              <a:ext uri="{FF2B5EF4-FFF2-40B4-BE49-F238E27FC236}">
                <a16:creationId xmlns:a16="http://schemas.microsoft.com/office/drawing/2014/main" xmlns="" id="{D8657C1A-88D8-4F66-B9D2-6D78EEB4CF9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738619" y="2274277"/>
            <a:ext cx="4453381" cy="4583723"/>
          </a:xfrm>
          <a:prstGeom prst="rect">
            <a:avLst/>
          </a:prstGeom>
          <a:noFill/>
          <a:ln w="12700">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17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5546" y="2800832"/>
            <a:ext cx="6518570" cy="646331"/>
          </a:xfrm>
          <a:prstGeom prst="rect">
            <a:avLst/>
          </a:prstGeom>
          <a:noFill/>
        </p:spPr>
        <p:txBody>
          <a:bodyPr wrap="square" rtlCol="0">
            <a:spAutoFit/>
          </a:bodyPr>
          <a:lstStyle/>
          <a:p>
            <a:r>
              <a:rPr lang="en-CA" sz="3600" b="1" dirty="0">
                <a:solidFill>
                  <a:srgbClr val="28482A"/>
                </a:solidFill>
                <a:latin typeface="Core Sans A 45 Regular" panose="020B0503030302020204" pitchFamily="34" charset="0"/>
              </a:rPr>
              <a:t>9 Countries</a:t>
            </a:r>
          </a:p>
        </p:txBody>
      </p:sp>
      <p:sp>
        <p:nvSpPr>
          <p:cNvPr id="5" name="TextBox 4"/>
          <p:cNvSpPr txBox="1"/>
          <p:nvPr/>
        </p:nvSpPr>
        <p:spPr>
          <a:xfrm>
            <a:off x="770439" y="2175519"/>
            <a:ext cx="4289446" cy="523220"/>
          </a:xfrm>
          <a:prstGeom prst="rect">
            <a:avLst/>
          </a:prstGeom>
          <a:noFill/>
        </p:spPr>
        <p:txBody>
          <a:bodyPr wrap="square" rtlCol="0">
            <a:spAutoFit/>
          </a:bodyPr>
          <a:lstStyle/>
          <a:p>
            <a:pPr algn="r"/>
            <a:r>
              <a:rPr lang="en-CA" sz="2800" dirty="0">
                <a:solidFill>
                  <a:srgbClr val="28482A"/>
                </a:solidFill>
                <a:latin typeface="Core Sans A 45 Regular" panose="020B0503030302020204" pitchFamily="34" charset="0"/>
              </a:rPr>
              <a:t>The Amazon basin is in</a:t>
            </a:r>
          </a:p>
        </p:txBody>
      </p:sp>
      <p:pic>
        <p:nvPicPr>
          <p:cNvPr id="2050" name="Picture 2" descr="Image result for map of the amazon"/>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25369" t="1425" r="15452" b="1652"/>
          <a:stretch/>
        </p:blipFill>
        <p:spPr bwMode="auto">
          <a:xfrm>
            <a:off x="6432471" y="1884167"/>
            <a:ext cx="3476737" cy="4541386"/>
          </a:xfrm>
          <a:prstGeom prst="rect">
            <a:avLst/>
          </a:prstGeom>
          <a:noFill/>
          <a:ln>
            <a:solidFill>
              <a:srgbClr val="006600"/>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8F13DD8D-94A8-428C-A37D-C82B74625F7C}"/>
              </a:ext>
            </a:extLst>
          </p:cNvPr>
          <p:cNvSpPr txBox="1"/>
          <p:nvPr/>
        </p:nvSpPr>
        <p:spPr>
          <a:xfrm>
            <a:off x="1245546" y="432447"/>
            <a:ext cx="6457537" cy="1631216"/>
          </a:xfrm>
          <a:prstGeom prst="rect">
            <a:avLst/>
          </a:prstGeom>
          <a:noFill/>
        </p:spPr>
        <p:txBody>
          <a:bodyPr wrap="none" rtlCol="0">
            <a:spAutoFit/>
          </a:bodyPr>
          <a:lstStyle/>
          <a:p>
            <a:r>
              <a:rPr lang="en-CA" sz="3600" b="1" dirty="0">
                <a:solidFill>
                  <a:srgbClr val="28482A"/>
                </a:solidFill>
                <a:latin typeface="Core Sans A 45 Regular" panose="020B0503030302020204" pitchFamily="34" charset="0"/>
              </a:rPr>
              <a:t>WHERE?</a:t>
            </a:r>
          </a:p>
          <a:p>
            <a:r>
              <a:rPr lang="en-CA" sz="3200" b="1" dirty="0">
                <a:solidFill>
                  <a:srgbClr val="28482A"/>
                </a:solidFill>
                <a:latin typeface="Core Sans A 45 Regular" panose="020B0503030302020204" pitchFamily="34" charset="0"/>
              </a:rPr>
              <a:t>What countries have some part</a:t>
            </a:r>
          </a:p>
          <a:p>
            <a:r>
              <a:rPr lang="en-CA" sz="3200" b="1" dirty="0">
                <a:solidFill>
                  <a:srgbClr val="28482A"/>
                </a:solidFill>
                <a:latin typeface="Core Sans A 45 Regular" panose="020B0503030302020204" pitchFamily="34" charset="0"/>
              </a:rPr>
              <a:t>in the Amazon basin?</a:t>
            </a:r>
          </a:p>
        </p:txBody>
      </p:sp>
      <p:sp>
        <p:nvSpPr>
          <p:cNvPr id="8" name="TextBox 7">
            <a:extLst>
              <a:ext uri="{FF2B5EF4-FFF2-40B4-BE49-F238E27FC236}">
                <a16:creationId xmlns:a16="http://schemas.microsoft.com/office/drawing/2014/main" xmlns="" id="{E7632274-38AD-42AA-BD73-83FBE1075C39}"/>
              </a:ext>
            </a:extLst>
          </p:cNvPr>
          <p:cNvSpPr txBox="1"/>
          <p:nvPr/>
        </p:nvSpPr>
        <p:spPr>
          <a:xfrm>
            <a:off x="2070323" y="3672366"/>
            <a:ext cx="2803716" cy="3139321"/>
          </a:xfrm>
          <a:prstGeom prst="rect">
            <a:avLst/>
          </a:prstGeom>
          <a:noFill/>
        </p:spPr>
        <p:txBody>
          <a:bodyPr wrap="none" rtlCol="0">
            <a:spAutoFit/>
          </a:bodyPr>
          <a:lstStyle/>
          <a:p>
            <a:r>
              <a:rPr lang="en-CA" dirty="0">
                <a:solidFill>
                  <a:srgbClr val="28482A"/>
                </a:solidFill>
                <a:latin typeface="Core Sans A 45 Regular" panose="020B0503030302020204" pitchFamily="34" charset="0"/>
              </a:rPr>
              <a:t>Brazil (65% of the basin)</a:t>
            </a:r>
          </a:p>
          <a:p>
            <a:r>
              <a:rPr lang="en-CA" dirty="0">
                <a:solidFill>
                  <a:srgbClr val="28482A"/>
                </a:solidFill>
                <a:latin typeface="Core Sans A 45 Regular" panose="020B0503030302020204" pitchFamily="34" charset="0"/>
              </a:rPr>
              <a:t>Columbia</a:t>
            </a:r>
          </a:p>
          <a:p>
            <a:r>
              <a:rPr lang="en-CA" dirty="0">
                <a:solidFill>
                  <a:srgbClr val="28482A"/>
                </a:solidFill>
                <a:latin typeface="Core Sans A 45 Regular" panose="020B0503030302020204" pitchFamily="34" charset="0"/>
              </a:rPr>
              <a:t>Venezuela</a:t>
            </a:r>
          </a:p>
          <a:p>
            <a:r>
              <a:rPr lang="en-CA" dirty="0">
                <a:solidFill>
                  <a:srgbClr val="28482A"/>
                </a:solidFill>
                <a:latin typeface="Core Sans A 45 Regular" panose="020B0503030302020204" pitchFamily="34" charset="0"/>
              </a:rPr>
              <a:t>Bolivia</a:t>
            </a:r>
          </a:p>
          <a:p>
            <a:r>
              <a:rPr lang="en-CA" dirty="0">
                <a:solidFill>
                  <a:srgbClr val="28482A"/>
                </a:solidFill>
                <a:latin typeface="Core Sans A 45 Regular" panose="020B0503030302020204" pitchFamily="34" charset="0"/>
              </a:rPr>
              <a:t>Ecuador</a:t>
            </a:r>
          </a:p>
          <a:p>
            <a:r>
              <a:rPr lang="en-CA" dirty="0">
                <a:solidFill>
                  <a:srgbClr val="28482A"/>
                </a:solidFill>
                <a:latin typeface="Core Sans A 45 Regular" panose="020B0503030302020204" pitchFamily="34" charset="0"/>
              </a:rPr>
              <a:t>French Guyana</a:t>
            </a:r>
          </a:p>
          <a:p>
            <a:r>
              <a:rPr lang="en-CA" dirty="0">
                <a:solidFill>
                  <a:srgbClr val="28482A"/>
                </a:solidFill>
                <a:latin typeface="Core Sans A 45 Regular" panose="020B0503030302020204" pitchFamily="34" charset="0"/>
              </a:rPr>
              <a:t>Guyana</a:t>
            </a:r>
          </a:p>
          <a:p>
            <a:r>
              <a:rPr lang="en-CA" dirty="0">
                <a:solidFill>
                  <a:srgbClr val="28482A"/>
                </a:solidFill>
                <a:latin typeface="Core Sans A 45 Regular" panose="020B0503030302020204" pitchFamily="34" charset="0"/>
              </a:rPr>
              <a:t>Peru</a:t>
            </a:r>
          </a:p>
          <a:p>
            <a:r>
              <a:rPr lang="en-CA" dirty="0">
                <a:solidFill>
                  <a:srgbClr val="28482A"/>
                </a:solidFill>
                <a:latin typeface="Core Sans A 45 Regular" panose="020B0503030302020204" pitchFamily="34" charset="0"/>
              </a:rPr>
              <a:t>Suriname</a:t>
            </a:r>
          </a:p>
          <a:p>
            <a:endParaRPr lang="en-CA" dirty="0">
              <a:latin typeface="Core Sans A 45 Regular" panose="020B0503030302020204" pitchFamily="34" charset="0"/>
            </a:endParaRPr>
          </a:p>
          <a:p>
            <a:endParaRPr lang="en-CA" dirty="0">
              <a:latin typeface="Core Sans A 45 Regular" panose="020B0503030302020204" pitchFamily="34" charset="0"/>
            </a:endParaRPr>
          </a:p>
        </p:txBody>
      </p:sp>
    </p:spTree>
    <p:extLst>
      <p:ext uri="{BB962C8B-B14F-4D97-AF65-F5344CB8AC3E}">
        <p14:creationId xmlns:p14="http://schemas.microsoft.com/office/powerpoint/2010/main" val="292726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E9AA6-0DF9-4489-B85A-25D824CEFB89}"/>
              </a:ext>
            </a:extLst>
          </p:cNvPr>
          <p:cNvSpPr>
            <a:spLocks noGrp="1"/>
          </p:cNvSpPr>
          <p:nvPr>
            <p:ph type="title"/>
          </p:nvPr>
        </p:nvSpPr>
        <p:spPr>
          <a:xfrm>
            <a:off x="677334" y="609600"/>
            <a:ext cx="8596668" cy="1320800"/>
          </a:xfrm>
        </p:spPr>
        <p:txBody>
          <a:bodyPr anchor="t">
            <a:normAutofit/>
          </a:bodyPr>
          <a:lstStyle/>
          <a:p>
            <a:r>
              <a:rPr lang="en-CA" sz="3200" dirty="0">
                <a:solidFill>
                  <a:srgbClr val="28482A"/>
                </a:solidFill>
              </a:rPr>
              <a:t>How are rainforests (and in particular the Amazon rainforest)  important?</a:t>
            </a:r>
          </a:p>
        </p:txBody>
      </p:sp>
      <p:sp>
        <p:nvSpPr>
          <p:cNvPr id="6" name="TextBox 5">
            <a:extLst>
              <a:ext uri="{FF2B5EF4-FFF2-40B4-BE49-F238E27FC236}">
                <a16:creationId xmlns:a16="http://schemas.microsoft.com/office/drawing/2014/main" xmlns="" id="{1B60FE5B-6908-4C5A-9DBA-ADB6E0EB5C02}"/>
              </a:ext>
            </a:extLst>
          </p:cNvPr>
          <p:cNvSpPr txBox="1"/>
          <p:nvPr/>
        </p:nvSpPr>
        <p:spPr>
          <a:xfrm>
            <a:off x="677334" y="1930399"/>
            <a:ext cx="12135886" cy="584775"/>
          </a:xfrm>
          <a:prstGeom prst="rect">
            <a:avLst/>
          </a:prstGeom>
          <a:noFill/>
        </p:spPr>
        <p:txBody>
          <a:bodyPr wrap="none" rtlCol="0">
            <a:spAutoFit/>
          </a:bodyPr>
          <a:lstStyle/>
          <a:p>
            <a:r>
              <a:rPr lang="en-CA" sz="3200" b="1" dirty="0">
                <a:solidFill>
                  <a:srgbClr val="28482A"/>
                </a:solidFill>
                <a:latin typeface="Core Sans A 45 Regular" panose="020B0503030302020204" pitchFamily="34" charset="0"/>
              </a:rPr>
              <a:t>1. Rainforests are our best defense against climate change.</a:t>
            </a:r>
          </a:p>
        </p:txBody>
      </p:sp>
      <p:sp>
        <p:nvSpPr>
          <p:cNvPr id="3" name="Content Placeholder 2">
            <a:extLst>
              <a:ext uri="{FF2B5EF4-FFF2-40B4-BE49-F238E27FC236}">
                <a16:creationId xmlns:a16="http://schemas.microsoft.com/office/drawing/2014/main" xmlns="" id="{06A47E49-536D-464A-A696-30F3682BD2BF}"/>
              </a:ext>
            </a:extLst>
          </p:cNvPr>
          <p:cNvSpPr>
            <a:spLocks noGrp="1"/>
          </p:cNvSpPr>
          <p:nvPr>
            <p:ph idx="1"/>
          </p:nvPr>
        </p:nvSpPr>
        <p:spPr>
          <a:xfrm>
            <a:off x="677333" y="2585885"/>
            <a:ext cx="9862847" cy="4153568"/>
          </a:xfrm>
        </p:spPr>
        <p:txBody>
          <a:bodyPr/>
          <a:lstStyle/>
          <a:p>
            <a:pPr fontAlgn="base">
              <a:buFont typeface="Wingdings" panose="05000000000000000000" pitchFamily="2" charset="2"/>
              <a:buChar char="§"/>
            </a:pPr>
            <a:r>
              <a:rPr lang="en-US" sz="2400" b="1" dirty="0">
                <a:solidFill>
                  <a:srgbClr val="002060"/>
                </a:solidFill>
              </a:rPr>
              <a:t>Photosynthesis</a:t>
            </a:r>
            <a:r>
              <a:rPr lang="en-US" sz="2400" dirty="0">
                <a:solidFill>
                  <a:srgbClr val="002060"/>
                </a:solidFill>
              </a:rPr>
              <a:t>:  the trees and plants in forests use carbon and produce </a:t>
            </a:r>
            <a:r>
              <a:rPr lang="en-US" sz="2400" b="1" dirty="0">
                <a:solidFill>
                  <a:srgbClr val="002060"/>
                </a:solidFill>
              </a:rPr>
              <a:t>oxygen </a:t>
            </a:r>
            <a:r>
              <a:rPr lang="en-US" sz="2400" dirty="0">
                <a:solidFill>
                  <a:srgbClr val="002060"/>
                </a:solidFill>
              </a:rPr>
              <a:t>as a result of photosynthesis (hence the term carbon sink for forests)</a:t>
            </a:r>
          </a:p>
          <a:p>
            <a:pPr marL="0" indent="0" fontAlgn="base">
              <a:buNone/>
            </a:pPr>
            <a:endParaRPr lang="en-US" sz="2400" dirty="0">
              <a:solidFill>
                <a:srgbClr val="002060"/>
              </a:solidFill>
            </a:endParaRPr>
          </a:p>
          <a:p>
            <a:pPr>
              <a:buFont typeface="Wingdings" panose="05000000000000000000" pitchFamily="2" charset="2"/>
              <a:buChar char="§"/>
            </a:pPr>
            <a:r>
              <a:rPr lang="en-CA" sz="2400" b="1" dirty="0">
                <a:solidFill>
                  <a:srgbClr val="002060"/>
                </a:solidFill>
              </a:rPr>
              <a:t>Water released </a:t>
            </a:r>
            <a:r>
              <a:rPr lang="en-CA" sz="2400" dirty="0">
                <a:solidFill>
                  <a:srgbClr val="002060"/>
                </a:solidFill>
              </a:rPr>
              <a:t>by plants into the atmosphere through evaporation and plant transpiration influences world climate. </a:t>
            </a:r>
          </a:p>
          <a:p>
            <a:pPr marL="0" indent="0">
              <a:buNone/>
            </a:pPr>
            <a:endParaRPr lang="en-CA" sz="2400" dirty="0">
              <a:solidFill>
                <a:srgbClr val="002060"/>
              </a:solidFill>
            </a:endParaRPr>
          </a:p>
          <a:p>
            <a:pPr>
              <a:buFont typeface="Arial" panose="020B0604020202020204" pitchFamily="34" charset="0"/>
              <a:buChar char="•"/>
            </a:pPr>
            <a:r>
              <a:rPr lang="en-CA" sz="2400" dirty="0">
                <a:solidFill>
                  <a:srgbClr val="002060"/>
                </a:solidFill>
              </a:rPr>
              <a:t>Tropical forests cool local climate and help generate rainfall, which affects </a:t>
            </a:r>
            <a:r>
              <a:rPr lang="en-CA" sz="2400" b="1" dirty="0">
                <a:solidFill>
                  <a:srgbClr val="002060"/>
                </a:solidFill>
              </a:rPr>
              <a:t>weather</a:t>
            </a:r>
            <a:r>
              <a:rPr lang="en-CA" sz="2400" dirty="0">
                <a:solidFill>
                  <a:srgbClr val="002060"/>
                </a:solidFill>
              </a:rPr>
              <a:t> across vast regions. </a:t>
            </a:r>
          </a:p>
          <a:p>
            <a:endParaRPr lang="en-CA" dirty="0"/>
          </a:p>
        </p:txBody>
      </p:sp>
    </p:spTree>
    <p:extLst>
      <p:ext uri="{BB962C8B-B14F-4D97-AF65-F5344CB8AC3E}">
        <p14:creationId xmlns:p14="http://schemas.microsoft.com/office/powerpoint/2010/main" val="205912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3D9EC591-68A5-43C5-8755-D87C0BD2B319}"/>
              </a:ext>
            </a:extLst>
          </p:cNvPr>
          <p:cNvSpPr>
            <a:spLocks noGrp="1"/>
          </p:cNvSpPr>
          <p:nvPr>
            <p:ph sz="half" idx="1"/>
          </p:nvPr>
        </p:nvSpPr>
        <p:spPr>
          <a:xfrm>
            <a:off x="1014358" y="1554550"/>
            <a:ext cx="9004942" cy="3748900"/>
          </a:xfrm>
        </p:spPr>
        <p:txBody>
          <a:bodyPr>
            <a:normAutofit/>
          </a:bodyPr>
          <a:lstStyle/>
          <a:p>
            <a:pPr marL="0" indent="0">
              <a:buNone/>
            </a:pPr>
            <a:r>
              <a:rPr lang="en-CA" sz="2800" dirty="0">
                <a:solidFill>
                  <a:srgbClr val="002060"/>
                </a:solidFill>
              </a:rPr>
              <a:t>As the forest is degraded and destroyed </a:t>
            </a:r>
          </a:p>
          <a:p>
            <a:pPr marL="0" indent="0">
              <a:buNone/>
            </a:pPr>
            <a:r>
              <a:rPr lang="en-CA" sz="2800" dirty="0">
                <a:solidFill>
                  <a:srgbClr val="002060"/>
                </a:solidFill>
              </a:rPr>
              <a:t>-the temperature within the Amazon region rises, </a:t>
            </a:r>
          </a:p>
          <a:p>
            <a:pPr marL="0" indent="0">
              <a:buNone/>
            </a:pPr>
            <a:r>
              <a:rPr lang="en-CA" sz="2800" dirty="0">
                <a:solidFill>
                  <a:srgbClr val="002060"/>
                </a:solidFill>
              </a:rPr>
              <a:t>-rainfall decreases. </a:t>
            </a:r>
          </a:p>
          <a:p>
            <a:pPr marL="0" indent="0">
              <a:buNone/>
            </a:pPr>
            <a:endParaRPr lang="en-CA" sz="2800" dirty="0">
              <a:solidFill>
                <a:srgbClr val="002060"/>
              </a:solidFill>
            </a:endParaRPr>
          </a:p>
          <a:p>
            <a:pPr marL="0" indent="0">
              <a:buNone/>
            </a:pPr>
            <a:r>
              <a:rPr lang="en-CA" sz="2800" dirty="0">
                <a:solidFill>
                  <a:srgbClr val="002060"/>
                </a:solidFill>
              </a:rPr>
              <a:t>The region could become a net source rather than a sink (storage) of carbon dioxide (CO</a:t>
            </a:r>
            <a:r>
              <a:rPr lang="en-CA" sz="2800" baseline="-25000" dirty="0">
                <a:solidFill>
                  <a:srgbClr val="002060"/>
                </a:solidFill>
              </a:rPr>
              <a:t>2</a:t>
            </a:r>
            <a:r>
              <a:rPr lang="en-CA" sz="2800" dirty="0">
                <a:solidFill>
                  <a:srgbClr val="002060"/>
                </a:solidFill>
              </a:rPr>
              <a:t>), as industry is developed where forests used to be.</a:t>
            </a:r>
          </a:p>
          <a:p>
            <a:pPr marL="0" indent="0">
              <a:buNone/>
            </a:pPr>
            <a:endParaRPr lang="en-CA" sz="2400" dirty="0">
              <a:solidFill>
                <a:srgbClr val="002060"/>
              </a:solidFill>
            </a:endParaRPr>
          </a:p>
        </p:txBody>
      </p:sp>
    </p:spTree>
    <p:extLst>
      <p:ext uri="{BB962C8B-B14F-4D97-AF65-F5344CB8AC3E}">
        <p14:creationId xmlns:p14="http://schemas.microsoft.com/office/powerpoint/2010/main" val="428170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677334" y="539261"/>
            <a:ext cx="8596668" cy="1320800"/>
          </a:xfrm>
        </p:spPr>
        <p:txBody>
          <a:bodyPr>
            <a:normAutofit/>
          </a:bodyPr>
          <a:lstStyle/>
          <a:p>
            <a:r>
              <a:rPr lang="en-CA" dirty="0">
                <a:solidFill>
                  <a:srgbClr val="28482A"/>
                </a:solidFill>
              </a:rPr>
              <a:t>Why else are rainforests important?</a:t>
            </a:r>
          </a:p>
        </p:txBody>
      </p:sp>
      <p:sp>
        <p:nvSpPr>
          <p:cNvPr id="3" name="Content Placeholder 2">
            <a:extLst>
              <a:ext uri="{FF2B5EF4-FFF2-40B4-BE49-F238E27FC236}">
                <a16:creationId xmlns:a16="http://schemas.microsoft.com/office/drawing/2014/main" xmlns="" id="{3DC4A036-966C-47E5-8D15-DD19FB6FFBDB}"/>
              </a:ext>
            </a:extLst>
          </p:cNvPr>
          <p:cNvSpPr>
            <a:spLocks noGrp="1"/>
          </p:cNvSpPr>
          <p:nvPr>
            <p:ph idx="1"/>
          </p:nvPr>
        </p:nvSpPr>
        <p:spPr>
          <a:xfrm>
            <a:off x="677334" y="1488613"/>
            <a:ext cx="11209866" cy="4830126"/>
          </a:xfrm>
        </p:spPr>
        <p:txBody>
          <a:bodyPr/>
          <a:lstStyle/>
          <a:p>
            <a:pPr marL="0" indent="0">
              <a:buNone/>
            </a:pPr>
            <a:r>
              <a:rPr lang="en-CA" sz="3200" b="1" dirty="0">
                <a:solidFill>
                  <a:srgbClr val="28482A"/>
                </a:solidFill>
              </a:rPr>
              <a:t>2. Rainforests prevent flooding, soil erosion, and siltation.</a:t>
            </a:r>
          </a:p>
          <a:p>
            <a:pPr marL="0" indent="0">
              <a:buNone/>
            </a:pPr>
            <a:r>
              <a:rPr lang="en-US" sz="2800" dirty="0">
                <a:solidFill>
                  <a:srgbClr val="002060"/>
                </a:solidFill>
              </a:rPr>
              <a:t>The tree roots bind the soil together. </a:t>
            </a:r>
          </a:p>
          <a:p>
            <a:pPr marL="0" indent="0">
              <a:buNone/>
            </a:pPr>
            <a:endParaRPr lang="en-US" sz="2800" dirty="0">
              <a:solidFill>
                <a:srgbClr val="002060"/>
              </a:solidFill>
            </a:endParaRPr>
          </a:p>
          <a:p>
            <a:pPr marL="0" indent="0">
              <a:buNone/>
            </a:pPr>
            <a:r>
              <a:rPr lang="en-US" sz="2800" dirty="0">
                <a:solidFill>
                  <a:srgbClr val="002060"/>
                </a:solidFill>
              </a:rPr>
              <a:t>When the trees die they decay and release the nutrients in the soil. </a:t>
            </a:r>
          </a:p>
          <a:p>
            <a:pPr marL="0" indent="0">
              <a:buNone/>
            </a:pPr>
            <a:endParaRPr lang="en-US" sz="2800" dirty="0">
              <a:solidFill>
                <a:srgbClr val="002060"/>
              </a:solidFill>
            </a:endParaRPr>
          </a:p>
          <a:p>
            <a:pPr marL="0" indent="0">
              <a:buNone/>
            </a:pPr>
            <a:r>
              <a:rPr lang="en-US" sz="2800" dirty="0">
                <a:solidFill>
                  <a:srgbClr val="002060"/>
                </a:solidFill>
              </a:rPr>
              <a:t>In most cases, the clearing of forests leaves the soil bare coupled with a direct impact of heavy rain on the soil which results in flooding, serious soil erosion, and siltation. </a:t>
            </a:r>
            <a:endParaRPr lang="en-CA" sz="2800" dirty="0">
              <a:solidFill>
                <a:srgbClr val="002060"/>
              </a:solidFill>
            </a:endParaRPr>
          </a:p>
        </p:txBody>
      </p:sp>
    </p:spTree>
    <p:extLst>
      <p:ext uri="{BB962C8B-B14F-4D97-AF65-F5344CB8AC3E}">
        <p14:creationId xmlns:p14="http://schemas.microsoft.com/office/powerpoint/2010/main" val="23852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29D70C-2990-40CA-AA9E-F481B3DFD419}"/>
              </a:ext>
            </a:extLst>
          </p:cNvPr>
          <p:cNvSpPr>
            <a:spLocks noGrp="1"/>
          </p:cNvSpPr>
          <p:nvPr>
            <p:ph type="title"/>
          </p:nvPr>
        </p:nvSpPr>
        <p:spPr>
          <a:xfrm>
            <a:off x="677334" y="609600"/>
            <a:ext cx="8596668" cy="937846"/>
          </a:xfrm>
        </p:spPr>
        <p:txBody>
          <a:bodyPr/>
          <a:lstStyle/>
          <a:p>
            <a:r>
              <a:rPr lang="en-CA" dirty="0">
                <a:solidFill>
                  <a:srgbClr val="28482A"/>
                </a:solidFill>
              </a:rPr>
              <a:t>Why else are rainforests important?</a:t>
            </a:r>
          </a:p>
        </p:txBody>
      </p:sp>
      <p:sp>
        <p:nvSpPr>
          <p:cNvPr id="4" name="Rectangle 3">
            <a:extLst>
              <a:ext uri="{FF2B5EF4-FFF2-40B4-BE49-F238E27FC236}">
                <a16:creationId xmlns:a16="http://schemas.microsoft.com/office/drawing/2014/main" xmlns="" id="{549F11E8-D1C3-4C76-93B2-24AE2D6EACAD}"/>
              </a:ext>
            </a:extLst>
          </p:cNvPr>
          <p:cNvSpPr/>
          <p:nvPr/>
        </p:nvSpPr>
        <p:spPr>
          <a:xfrm>
            <a:off x="677333" y="2362145"/>
            <a:ext cx="9657513" cy="4401205"/>
          </a:xfrm>
          <a:prstGeom prst="rect">
            <a:avLst/>
          </a:prstGeom>
        </p:spPr>
        <p:txBody>
          <a:bodyPr wrap="square">
            <a:spAutoFit/>
          </a:bodyPr>
          <a:lstStyle/>
          <a:p>
            <a:r>
              <a:rPr lang="en-US" sz="2800" dirty="0">
                <a:solidFill>
                  <a:srgbClr val="002060"/>
                </a:solidFill>
                <a:latin typeface="Core Sans A 45 Regular" panose="020B0503030302020204" pitchFamily="34" charset="0"/>
              </a:rPr>
              <a:t>Less than 1% of the world’s rainforests have been explored and tested for their pharmaceutical or medicinal components</a:t>
            </a:r>
          </a:p>
          <a:p>
            <a:endParaRPr lang="en-US" sz="2800" dirty="0">
              <a:solidFill>
                <a:srgbClr val="002060"/>
              </a:solidFill>
              <a:latin typeface="Core Sans A 45 Regular" panose="020B0503030302020204" pitchFamily="34" charset="0"/>
            </a:endParaRPr>
          </a:p>
          <a:p>
            <a:r>
              <a:rPr lang="en-US" sz="2800" dirty="0">
                <a:solidFill>
                  <a:srgbClr val="002060"/>
                </a:solidFill>
                <a:latin typeface="Core Sans A 45 Regular" panose="020B0503030302020204" pitchFamily="34" charset="0"/>
              </a:rPr>
              <a:t>However, 25% of modern medicines have their origin in the rainforest:  treatments to leukemia, anti-malarial drugs, high blood pressure, anti-inflammatory drugs, mental illness and much more have all been derived from the rainforests</a:t>
            </a:r>
          </a:p>
          <a:p>
            <a:endParaRPr lang="en-US" sz="2800" dirty="0">
              <a:solidFill>
                <a:srgbClr val="28482A"/>
              </a:solidFill>
              <a:latin typeface="Core Sans A 45 Regular" panose="020B0503030302020204" pitchFamily="34" charset="0"/>
            </a:endParaRPr>
          </a:p>
        </p:txBody>
      </p:sp>
      <p:sp>
        <p:nvSpPr>
          <p:cNvPr id="7" name="TextBox 6">
            <a:extLst>
              <a:ext uri="{FF2B5EF4-FFF2-40B4-BE49-F238E27FC236}">
                <a16:creationId xmlns:a16="http://schemas.microsoft.com/office/drawing/2014/main" xmlns="" id="{8A6C6B9D-3AE7-42F0-910D-C0A848D174B9}"/>
              </a:ext>
            </a:extLst>
          </p:cNvPr>
          <p:cNvSpPr txBox="1"/>
          <p:nvPr/>
        </p:nvSpPr>
        <p:spPr>
          <a:xfrm>
            <a:off x="715209" y="1424299"/>
            <a:ext cx="4741811" cy="584775"/>
          </a:xfrm>
          <a:prstGeom prst="rect">
            <a:avLst/>
          </a:prstGeom>
          <a:noFill/>
        </p:spPr>
        <p:txBody>
          <a:bodyPr wrap="none" rtlCol="0">
            <a:spAutoFit/>
          </a:bodyPr>
          <a:lstStyle/>
          <a:p>
            <a:r>
              <a:rPr lang="en-CA" sz="2800" b="1" dirty="0">
                <a:solidFill>
                  <a:srgbClr val="28482A"/>
                </a:solidFill>
                <a:latin typeface="Core Sans A 45 Regular" panose="020B0503030302020204" pitchFamily="34" charset="0"/>
              </a:rPr>
              <a:t>3</a:t>
            </a:r>
            <a:r>
              <a:rPr lang="en-CA" sz="3200" b="1" dirty="0">
                <a:solidFill>
                  <a:srgbClr val="28482A"/>
                </a:solidFill>
                <a:latin typeface="Core Sans A 45 Regular" panose="020B0503030302020204" pitchFamily="34" charset="0"/>
              </a:rPr>
              <a:t>. Sources of Medicine</a:t>
            </a:r>
          </a:p>
        </p:txBody>
      </p:sp>
    </p:spTree>
    <p:extLst>
      <p:ext uri="{BB962C8B-B14F-4D97-AF65-F5344CB8AC3E}">
        <p14:creationId xmlns:p14="http://schemas.microsoft.com/office/powerpoint/2010/main" val="236190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Lst>
  </p:timing>
</p:sld>
</file>

<file path=ppt/theme/theme1.xml><?xml version="1.0" encoding="utf-8"?>
<a:theme xmlns:a="http://schemas.openxmlformats.org/drawingml/2006/main" name="Facet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764</Words>
  <Application>Microsoft Office PowerPoint</Application>
  <PresentationFormat>Widescreen</PresentationFormat>
  <Paragraphs>121</Paragraphs>
  <Slides>16</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Core Sans A 45 Regular</vt:lpstr>
      <vt:lpstr>Wingdings</vt:lpstr>
      <vt:lpstr>Wingdings 3</vt:lpstr>
      <vt:lpstr>Facette</vt:lpstr>
      <vt:lpstr>Office Theme</vt:lpstr>
      <vt:lpstr>Module 2: Lesson 1 INTEGRAL ECOLOGY</vt:lpstr>
      <vt:lpstr>a future for the Amazon, a future for all</vt:lpstr>
      <vt:lpstr>WHAT is meant by the Amazon basin?</vt:lpstr>
      <vt:lpstr>WHAT</vt:lpstr>
      <vt:lpstr>PowerPoint Presentation</vt:lpstr>
      <vt:lpstr>How are rainforests (and in particular the Amazon rainforest)  important?</vt:lpstr>
      <vt:lpstr>PowerPoint Presentation</vt:lpstr>
      <vt:lpstr>Why else are rainforests important?</vt:lpstr>
      <vt:lpstr>Why else are rainforests important?</vt:lpstr>
      <vt:lpstr>Why else are rainforests important?</vt:lpstr>
      <vt:lpstr>Why else are rainforests important?</vt:lpstr>
      <vt:lpstr>Why else are rainforests important?</vt:lpstr>
      <vt:lpstr>Why else are rainforests important?</vt:lpstr>
      <vt:lpstr>The Amazon Rainforest</vt:lpstr>
      <vt:lpstr>What is going on in the Amazon rainforest right now? </vt:lpstr>
      <vt:lpstr>What is meant by integral ecology in Laudato 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future for the Amazon, a future for all</dc:title>
  <dc:creator>Bitz, Louise</dc:creator>
  <cp:lastModifiedBy>Patrick Kennedy</cp:lastModifiedBy>
  <cp:revision>18</cp:revision>
  <dcterms:created xsi:type="dcterms:W3CDTF">2019-11-23T01:17:43Z</dcterms:created>
  <dcterms:modified xsi:type="dcterms:W3CDTF">2020-02-14T02:55:29Z</dcterms:modified>
</cp:coreProperties>
</file>