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95" r:id="rId5"/>
    <p:sldId id="306" r:id="rId6"/>
    <p:sldId id="307" r:id="rId7"/>
    <p:sldId id="308" r:id="rId8"/>
    <p:sldId id="309" r:id="rId9"/>
    <p:sldId id="317" r:id="rId10"/>
    <p:sldId id="310" r:id="rId11"/>
    <p:sldId id="311" r:id="rId12"/>
    <p:sldId id="312" r:id="rId13"/>
    <p:sldId id="316" r:id="rId14"/>
    <p:sldId id="314" r:id="rId15"/>
    <p:sldId id="31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notesViewPr>
    <p:cSldViewPr snapToGrid="0">
      <p:cViewPr varScale="1">
        <p:scale>
          <a:sx n="78" d="100"/>
          <a:sy n="78" d="100"/>
        </p:scale>
        <p:origin x="308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A869D-EBB1-4DA1-B7A7-767C3460D54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C3560E8-8299-41D5-BFEF-E45C7791D192}">
      <dgm:prSet/>
      <dgm:spPr/>
      <dgm:t>
        <a:bodyPr/>
        <a:lstStyle/>
        <a:p>
          <a:r>
            <a:rPr lang="en-CA" dirty="0"/>
            <a:t>“We ought to sharpen the awareness of our duty of </a:t>
          </a:r>
          <a:r>
            <a:rPr lang="en-CA" b="1" dirty="0"/>
            <a:t>solidarity with the poor</a:t>
          </a:r>
          <a:r>
            <a:rPr lang="en-CA" dirty="0"/>
            <a:t>, to which charity leads us.  This solidarity means that we make ours their problems and their struggles, that we know how to speak with them.  </a:t>
          </a:r>
          <a:endParaRPr lang="en-US" dirty="0"/>
        </a:p>
      </dgm:t>
    </dgm:pt>
    <dgm:pt modelId="{DF0B7014-C2D4-477C-979C-2223539D1556}" type="parTrans" cxnId="{9904CD54-81D9-46EE-8012-BF879DA9254C}">
      <dgm:prSet/>
      <dgm:spPr/>
      <dgm:t>
        <a:bodyPr/>
        <a:lstStyle/>
        <a:p>
          <a:endParaRPr lang="en-US"/>
        </a:p>
      </dgm:t>
    </dgm:pt>
    <dgm:pt modelId="{45A85548-D202-41B8-BBD6-D68F19B9D5FB}" type="sibTrans" cxnId="{9904CD54-81D9-46EE-8012-BF879DA9254C}">
      <dgm:prSet/>
      <dgm:spPr/>
      <dgm:t>
        <a:bodyPr/>
        <a:lstStyle/>
        <a:p>
          <a:endParaRPr lang="en-US"/>
        </a:p>
      </dgm:t>
    </dgm:pt>
    <dgm:pt modelId="{2AEACAA6-CFF6-4D54-BBDA-BDF5EBAFC6F0}">
      <dgm:prSet/>
      <dgm:spPr/>
      <dgm:t>
        <a:bodyPr/>
        <a:lstStyle/>
        <a:p>
          <a:r>
            <a:rPr lang="en-CA"/>
            <a:t>This has to be concretized in criticism of injustice and oppression, in the struggle against intolerable situations that the poor person often has to tolerate, in the willingness to dialogue with the groups responsible for that situation in order to make them understand their obligations.”</a:t>
          </a:r>
        </a:p>
      </dgm:t>
    </dgm:pt>
    <dgm:pt modelId="{66225FF7-6FEA-40E9-A9D0-AB64E5146138}" type="parTrans" cxnId="{0C995C5C-51E8-4E43-B81E-1B56B11FD11E}">
      <dgm:prSet/>
      <dgm:spPr/>
      <dgm:t>
        <a:bodyPr/>
        <a:lstStyle/>
        <a:p>
          <a:endParaRPr lang="en-CA"/>
        </a:p>
      </dgm:t>
    </dgm:pt>
    <dgm:pt modelId="{F841C646-820F-4068-9624-8E9EE8EC6EBB}" type="sibTrans" cxnId="{0C995C5C-51E8-4E43-B81E-1B56B11FD11E}">
      <dgm:prSet/>
      <dgm:spPr/>
      <dgm:t>
        <a:bodyPr/>
        <a:lstStyle/>
        <a:p>
          <a:endParaRPr lang="en-CA"/>
        </a:p>
      </dgm:t>
    </dgm:pt>
    <dgm:pt modelId="{53C299A6-9709-4A3D-B9EF-9878F6C31D93}" type="pres">
      <dgm:prSet presAssocID="{A97A869D-EBB1-4DA1-B7A7-767C3460D54C}" presName="hierChild1" presStyleCnt="0">
        <dgm:presLayoutVars>
          <dgm:chPref val="1"/>
          <dgm:dir/>
          <dgm:animOne val="branch"/>
          <dgm:animLvl val="lvl"/>
          <dgm:resizeHandles/>
        </dgm:presLayoutVars>
      </dgm:prSet>
      <dgm:spPr/>
      <dgm:t>
        <a:bodyPr/>
        <a:lstStyle/>
        <a:p>
          <a:endParaRPr lang="en-CA"/>
        </a:p>
      </dgm:t>
    </dgm:pt>
    <dgm:pt modelId="{58A309CF-675B-44A1-ADE3-DADC605CCC03}" type="pres">
      <dgm:prSet presAssocID="{4C3560E8-8299-41D5-BFEF-E45C7791D192}" presName="hierRoot1" presStyleCnt="0"/>
      <dgm:spPr/>
    </dgm:pt>
    <dgm:pt modelId="{018A2AF7-6019-4BC1-9334-244FE82F12A6}" type="pres">
      <dgm:prSet presAssocID="{4C3560E8-8299-41D5-BFEF-E45C7791D192}" presName="composite" presStyleCnt="0"/>
      <dgm:spPr/>
    </dgm:pt>
    <dgm:pt modelId="{6634CD08-9765-4F15-BCAA-9499CE49E0D4}" type="pres">
      <dgm:prSet presAssocID="{4C3560E8-8299-41D5-BFEF-E45C7791D192}" presName="background" presStyleLbl="node0" presStyleIdx="0" presStyleCnt="2"/>
      <dgm:spPr/>
    </dgm:pt>
    <dgm:pt modelId="{F60DD997-81D5-4792-8B4C-A4AB8400D2E7}" type="pres">
      <dgm:prSet presAssocID="{4C3560E8-8299-41D5-BFEF-E45C7791D192}" presName="text" presStyleLbl="fgAcc0" presStyleIdx="0" presStyleCnt="2">
        <dgm:presLayoutVars>
          <dgm:chPref val="3"/>
        </dgm:presLayoutVars>
      </dgm:prSet>
      <dgm:spPr/>
      <dgm:t>
        <a:bodyPr/>
        <a:lstStyle/>
        <a:p>
          <a:endParaRPr lang="en-CA"/>
        </a:p>
      </dgm:t>
    </dgm:pt>
    <dgm:pt modelId="{9F654CC1-B261-423E-9974-8EFF73523274}" type="pres">
      <dgm:prSet presAssocID="{4C3560E8-8299-41D5-BFEF-E45C7791D192}" presName="hierChild2" presStyleCnt="0"/>
      <dgm:spPr/>
    </dgm:pt>
    <dgm:pt modelId="{81F07EF4-49BD-4B43-92B2-F072BC655973}" type="pres">
      <dgm:prSet presAssocID="{2AEACAA6-CFF6-4D54-BBDA-BDF5EBAFC6F0}" presName="hierRoot1" presStyleCnt="0"/>
      <dgm:spPr/>
    </dgm:pt>
    <dgm:pt modelId="{A57E69D0-ADE6-41B1-AFEB-D6C077E10871}" type="pres">
      <dgm:prSet presAssocID="{2AEACAA6-CFF6-4D54-BBDA-BDF5EBAFC6F0}" presName="composite" presStyleCnt="0"/>
      <dgm:spPr/>
    </dgm:pt>
    <dgm:pt modelId="{F70386E8-F406-49F3-AF20-9614343F36C4}" type="pres">
      <dgm:prSet presAssocID="{2AEACAA6-CFF6-4D54-BBDA-BDF5EBAFC6F0}" presName="background" presStyleLbl="node0" presStyleIdx="1" presStyleCnt="2"/>
      <dgm:spPr/>
    </dgm:pt>
    <dgm:pt modelId="{3D2C0205-9202-479B-9E88-82C260B4D05B}" type="pres">
      <dgm:prSet presAssocID="{2AEACAA6-CFF6-4D54-BBDA-BDF5EBAFC6F0}" presName="text" presStyleLbl="fgAcc0" presStyleIdx="1" presStyleCnt="2">
        <dgm:presLayoutVars>
          <dgm:chPref val="3"/>
        </dgm:presLayoutVars>
      </dgm:prSet>
      <dgm:spPr/>
      <dgm:t>
        <a:bodyPr/>
        <a:lstStyle/>
        <a:p>
          <a:endParaRPr lang="en-CA"/>
        </a:p>
      </dgm:t>
    </dgm:pt>
    <dgm:pt modelId="{630417D6-34DD-48A6-9051-FAB0896988DE}" type="pres">
      <dgm:prSet presAssocID="{2AEACAA6-CFF6-4D54-BBDA-BDF5EBAFC6F0}" presName="hierChild2" presStyleCnt="0"/>
      <dgm:spPr/>
    </dgm:pt>
  </dgm:ptLst>
  <dgm:cxnLst>
    <dgm:cxn modelId="{F889290D-5FDE-450D-B161-9F80328B8763}" type="presOf" srcId="{2AEACAA6-CFF6-4D54-BBDA-BDF5EBAFC6F0}" destId="{3D2C0205-9202-479B-9E88-82C260B4D05B}" srcOrd="0" destOrd="0" presId="urn:microsoft.com/office/officeart/2005/8/layout/hierarchy1"/>
    <dgm:cxn modelId="{9904CD54-81D9-46EE-8012-BF879DA9254C}" srcId="{A97A869D-EBB1-4DA1-B7A7-767C3460D54C}" destId="{4C3560E8-8299-41D5-BFEF-E45C7791D192}" srcOrd="0" destOrd="0" parTransId="{DF0B7014-C2D4-477C-979C-2223539D1556}" sibTransId="{45A85548-D202-41B8-BBD6-D68F19B9D5FB}"/>
    <dgm:cxn modelId="{31B9B6DA-B0A0-43D7-944E-A87C4EC802BA}" type="presOf" srcId="{A97A869D-EBB1-4DA1-B7A7-767C3460D54C}" destId="{53C299A6-9709-4A3D-B9EF-9878F6C31D93}" srcOrd="0" destOrd="0" presId="urn:microsoft.com/office/officeart/2005/8/layout/hierarchy1"/>
    <dgm:cxn modelId="{0C995C5C-51E8-4E43-B81E-1B56B11FD11E}" srcId="{A97A869D-EBB1-4DA1-B7A7-767C3460D54C}" destId="{2AEACAA6-CFF6-4D54-BBDA-BDF5EBAFC6F0}" srcOrd="1" destOrd="0" parTransId="{66225FF7-6FEA-40E9-A9D0-AB64E5146138}" sibTransId="{F841C646-820F-4068-9624-8E9EE8EC6EBB}"/>
    <dgm:cxn modelId="{7F95895B-33A7-4859-9686-DA72077B7B47}" type="presOf" srcId="{4C3560E8-8299-41D5-BFEF-E45C7791D192}" destId="{F60DD997-81D5-4792-8B4C-A4AB8400D2E7}" srcOrd="0" destOrd="0" presId="urn:microsoft.com/office/officeart/2005/8/layout/hierarchy1"/>
    <dgm:cxn modelId="{62021351-9EC1-4E7D-9A6B-87B5ADED3EC6}" type="presParOf" srcId="{53C299A6-9709-4A3D-B9EF-9878F6C31D93}" destId="{58A309CF-675B-44A1-ADE3-DADC605CCC03}" srcOrd="0" destOrd="0" presId="urn:microsoft.com/office/officeart/2005/8/layout/hierarchy1"/>
    <dgm:cxn modelId="{8D377F0E-D4B6-45D5-A9ED-5293F16A4E1F}" type="presParOf" srcId="{58A309CF-675B-44A1-ADE3-DADC605CCC03}" destId="{018A2AF7-6019-4BC1-9334-244FE82F12A6}" srcOrd="0" destOrd="0" presId="urn:microsoft.com/office/officeart/2005/8/layout/hierarchy1"/>
    <dgm:cxn modelId="{19C14D44-38A9-4378-AD56-D5FC063B69B4}" type="presParOf" srcId="{018A2AF7-6019-4BC1-9334-244FE82F12A6}" destId="{6634CD08-9765-4F15-BCAA-9499CE49E0D4}" srcOrd="0" destOrd="0" presId="urn:microsoft.com/office/officeart/2005/8/layout/hierarchy1"/>
    <dgm:cxn modelId="{092F14EF-ABAB-40E7-9FB6-21DDCA2A16A1}" type="presParOf" srcId="{018A2AF7-6019-4BC1-9334-244FE82F12A6}" destId="{F60DD997-81D5-4792-8B4C-A4AB8400D2E7}" srcOrd="1" destOrd="0" presId="urn:microsoft.com/office/officeart/2005/8/layout/hierarchy1"/>
    <dgm:cxn modelId="{2F2A8800-AADA-4512-A32C-2F1491A10B74}" type="presParOf" srcId="{58A309CF-675B-44A1-ADE3-DADC605CCC03}" destId="{9F654CC1-B261-423E-9974-8EFF73523274}" srcOrd="1" destOrd="0" presId="urn:microsoft.com/office/officeart/2005/8/layout/hierarchy1"/>
    <dgm:cxn modelId="{DAE4C184-B658-4835-B24C-704BA4C88845}" type="presParOf" srcId="{53C299A6-9709-4A3D-B9EF-9878F6C31D93}" destId="{81F07EF4-49BD-4B43-92B2-F072BC655973}" srcOrd="1" destOrd="0" presId="urn:microsoft.com/office/officeart/2005/8/layout/hierarchy1"/>
    <dgm:cxn modelId="{43C847EF-8FE9-4EAF-BBA2-26B2C75A164D}" type="presParOf" srcId="{81F07EF4-49BD-4B43-92B2-F072BC655973}" destId="{A57E69D0-ADE6-41B1-AFEB-D6C077E10871}" srcOrd="0" destOrd="0" presId="urn:microsoft.com/office/officeart/2005/8/layout/hierarchy1"/>
    <dgm:cxn modelId="{42E3CC8B-2034-41B3-A8FE-4B5C739D67CF}" type="presParOf" srcId="{A57E69D0-ADE6-41B1-AFEB-D6C077E10871}" destId="{F70386E8-F406-49F3-AF20-9614343F36C4}" srcOrd="0" destOrd="0" presId="urn:microsoft.com/office/officeart/2005/8/layout/hierarchy1"/>
    <dgm:cxn modelId="{3227327C-0C6F-4B9F-B46C-DB0334A18F99}" type="presParOf" srcId="{A57E69D0-ADE6-41B1-AFEB-D6C077E10871}" destId="{3D2C0205-9202-479B-9E88-82C260B4D05B}" srcOrd="1" destOrd="0" presId="urn:microsoft.com/office/officeart/2005/8/layout/hierarchy1"/>
    <dgm:cxn modelId="{233DB8DE-7C20-443C-BD0F-F990B5ECCD4C}" type="presParOf" srcId="{81F07EF4-49BD-4B43-92B2-F072BC655973}" destId="{630417D6-34DD-48A6-9051-FAB0896988D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ore Sans A 45 Regular" panose="020B0503030302020204" pitchFamily="34"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ore Sans A 45 Regular" panose="020B0503030302020204" pitchFamily="34" charset="0"/>
              </a:defRPr>
            </a:lvl1pPr>
          </a:lstStyle>
          <a:p>
            <a:fld id="{21A3CE47-0840-4E84-AD03-89D29AA14B88}" type="datetimeFigureOut">
              <a:rPr lang="en-CA" smtClean="0"/>
              <a:pPr/>
              <a:t>2020-02-13</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ore Sans A 45 Regular" panose="020B050303030202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ore Sans A 45 Regular" panose="020B0503030302020204" pitchFamily="34" charset="0"/>
              </a:defRPr>
            </a:lvl1pPr>
          </a:lstStyle>
          <a:p>
            <a:fld id="{399A1639-642E-41E5-8E0F-E7B9EF3D8FC3}" type="slidenum">
              <a:rPr lang="en-CA" smtClean="0"/>
              <a:pPr/>
              <a:t>‹#›</a:t>
            </a:fld>
            <a:endParaRPr lang="en-CA" dirty="0"/>
          </a:p>
        </p:txBody>
      </p:sp>
    </p:spTree>
    <p:extLst>
      <p:ext uri="{BB962C8B-B14F-4D97-AF65-F5344CB8AC3E}">
        <p14:creationId xmlns:p14="http://schemas.microsoft.com/office/powerpoint/2010/main" val="337204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re Sans A 45 Regular" panose="020B0503030302020204" pitchFamily="34" charset="0"/>
        <a:ea typeface="+mn-ea"/>
        <a:cs typeface="+mn-cs"/>
      </a:defRPr>
    </a:lvl1pPr>
    <a:lvl2pPr marL="457200" algn="l" defTabSz="914400" rtl="0" eaLnBrk="1" latinLnBrk="0" hangingPunct="1">
      <a:defRPr sz="1200" kern="1200">
        <a:solidFill>
          <a:schemeClr val="tx1"/>
        </a:solidFill>
        <a:latin typeface="Core Sans A 45 Regular" panose="020B0503030302020204" pitchFamily="34" charset="0"/>
        <a:ea typeface="+mn-ea"/>
        <a:cs typeface="+mn-cs"/>
      </a:defRPr>
    </a:lvl2pPr>
    <a:lvl3pPr marL="914400" algn="l" defTabSz="914400" rtl="0" eaLnBrk="1" latinLnBrk="0" hangingPunct="1">
      <a:defRPr sz="1200" kern="1200">
        <a:solidFill>
          <a:schemeClr val="tx1"/>
        </a:solidFill>
        <a:latin typeface="Core Sans A 45 Regular" panose="020B0503030302020204" pitchFamily="34" charset="0"/>
        <a:ea typeface="+mn-ea"/>
        <a:cs typeface="+mn-cs"/>
      </a:defRPr>
    </a:lvl3pPr>
    <a:lvl4pPr marL="1371600" algn="l" defTabSz="914400" rtl="0" eaLnBrk="1" latinLnBrk="0" hangingPunct="1">
      <a:defRPr sz="1200" kern="1200">
        <a:solidFill>
          <a:schemeClr val="tx1"/>
        </a:solidFill>
        <a:latin typeface="Core Sans A 45 Regular" panose="020B0503030302020204" pitchFamily="34" charset="0"/>
        <a:ea typeface="+mn-ea"/>
        <a:cs typeface="+mn-cs"/>
      </a:defRPr>
    </a:lvl4pPr>
    <a:lvl5pPr marL="1828800" algn="l" defTabSz="914400" rtl="0" eaLnBrk="1" latinLnBrk="0" hangingPunct="1">
      <a:defRPr sz="1200" kern="1200">
        <a:solidFill>
          <a:schemeClr val="tx1"/>
        </a:solidFill>
        <a:latin typeface="Core Sans A 45 Regular" panose="020B05030303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basiltoronto.org/event/introduction-to-catholic-social-teach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edium.com/@NorCollective/community-rocks-larche-london-f0473377fa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omecareassistance-toronto.com/home-care-resources/hospice-to-homecare.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thenarwhal.ca/topics/environmental-issues-canada/" TargetMode="External"/><Relationship Id="rId4" Type="http://schemas.openxmlformats.org/officeDocument/2006/relationships/hyperlink" Target="http://oivietnam.com/2016/09/someone-specia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862639-3D5E-4FD9-87E6-71186E58DACB}" type="slidenum">
              <a:rPr lang="en-CA" smtClean="0"/>
              <a:t>1</a:t>
            </a:fld>
            <a:endParaRPr lang="en-CA"/>
          </a:p>
        </p:txBody>
      </p:sp>
    </p:spTree>
    <p:extLst>
      <p:ext uri="{BB962C8B-B14F-4D97-AF65-F5344CB8AC3E}">
        <p14:creationId xmlns:p14="http://schemas.microsoft.com/office/powerpoint/2010/main" val="10267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http://stbasiltoronto.org/event/introduction-to-catholic-social-teaching/</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8BD1E6-F3D4-4018-9B55-BE9BBE0A1752}"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86045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https://medium.com/@NorCollective/community-rocks-larche-london-f0473377fadf</a:t>
            </a:r>
            <a:r>
              <a:rPr lang="en-CA" dirty="0"/>
              <a:t>    Image of a </a:t>
            </a:r>
            <a:r>
              <a:rPr lang="en-CA" dirty="0" err="1"/>
              <a:t>l’Arche</a:t>
            </a:r>
            <a:r>
              <a:rPr lang="en-CA" dirty="0"/>
              <a:t> home in London, England</a:t>
            </a:r>
          </a:p>
          <a:p>
            <a:r>
              <a:rPr lang="en-CA" dirty="0"/>
              <a:t>Answer to question:  Simply put, their need is greater.  “Choosing to defend poor and vulnerable people does not imply that they are more valuable.  Society is called to place the needs of the poor and vulnerable first in the same way parents pay special attention to a sick child.  The parents do not necessarily love the sick child more than the other children, but they make the sick child their top priority because of that child’s greater need.”  </a:t>
            </a:r>
            <a:r>
              <a:rPr lang="en-CA" dirty="0">
                <a:solidFill>
                  <a:srgbClr val="002060"/>
                </a:solidFill>
              </a:rPr>
              <a:t>Living Justice and Peace, p. 65, St Mary’s Press ©2008)</a:t>
            </a: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8BD1E6-F3D4-4018-9B55-BE9BBE0A1752}"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1539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Catholic Relief Services in the USA is a member of Caritas Internationalis, just as Development and Peace is in Canada.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8BD1E6-F3D4-4018-9B55-BE9BBE0A1752}"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194728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Credit: care provided for the elderly  </a:t>
            </a:r>
            <a:r>
              <a:rPr lang="en-CA" dirty="0">
                <a:hlinkClick r:id="rId3"/>
              </a:rPr>
              <a:t>https://www.homecareassistance-toronto.com/home-care-resources/hospice-to-homecare.html</a:t>
            </a:r>
            <a:endParaRPr lang="en-CA" dirty="0"/>
          </a:p>
          <a:p>
            <a:r>
              <a:rPr lang="en-CA" dirty="0"/>
              <a:t>Image credit:  Special Needs Integration - </a:t>
            </a:r>
            <a:r>
              <a:rPr lang="en-CA" dirty="0">
                <a:hlinkClick r:id="rId4"/>
              </a:rPr>
              <a:t>http://oivietnam.com/2016/09/someone-special/</a:t>
            </a:r>
            <a:endParaRPr lang="en-CA" dirty="0"/>
          </a:p>
          <a:p>
            <a:r>
              <a:rPr lang="en-CA" dirty="0"/>
              <a:t>Photo credit: pollution- </a:t>
            </a:r>
            <a:r>
              <a:rPr lang="en-CA" dirty="0">
                <a:hlinkClick r:id="rId5"/>
              </a:rPr>
              <a:t>https://thenarwhal.ca/topics/environmental-issues-canada/</a:t>
            </a:r>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8BD1E6-F3D4-4018-9B55-BE9BBE0A1752}" type="slidenum">
              <a:rPr kumimoji="0" lang="en-CA"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994745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EC3506-9FC2-441B-85B3-044080A1FB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xmlns="" id="{EE298149-546F-4A79-9B0C-41C184076B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xmlns="" id="{87834A9C-5141-44B2-8FC6-6FB158747688}"/>
              </a:ext>
            </a:extLst>
          </p:cNvPr>
          <p:cNvSpPr>
            <a:spLocks noGrp="1"/>
          </p:cNvSpPr>
          <p:nvPr>
            <p:ph type="dt" sz="half" idx="10"/>
          </p:nvPr>
        </p:nvSpPr>
        <p:spPr/>
        <p:txBody>
          <a:bodyPr/>
          <a:lstStyle/>
          <a:p>
            <a:fld id="{FE1F58C3-459E-48B4-A8E5-723391A03E41}" type="datetimeFigureOut">
              <a:rPr lang="en-CA" smtClean="0"/>
              <a:t>2020-02-13</a:t>
            </a:fld>
            <a:endParaRPr lang="en-CA"/>
          </a:p>
        </p:txBody>
      </p:sp>
      <p:sp>
        <p:nvSpPr>
          <p:cNvPr id="5" name="Footer Placeholder 4">
            <a:extLst>
              <a:ext uri="{FF2B5EF4-FFF2-40B4-BE49-F238E27FC236}">
                <a16:creationId xmlns:a16="http://schemas.microsoft.com/office/drawing/2014/main" xmlns="" id="{2FE91244-80B2-4FFF-8236-B8DADDB503B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113C2E40-A859-4C83-AFB2-D379223A39ED}"/>
              </a:ext>
            </a:extLst>
          </p:cNvPr>
          <p:cNvSpPr>
            <a:spLocks noGrp="1"/>
          </p:cNvSpPr>
          <p:nvPr>
            <p:ph type="sldNum" sz="quarter" idx="12"/>
          </p:nvPr>
        </p:nvSpPr>
        <p:spPr/>
        <p:txBody>
          <a:bodyPr/>
          <a:lstStyle/>
          <a:p>
            <a:fld id="{56410824-2524-4827-85D6-04A26AE6A400}" type="slidenum">
              <a:rPr lang="en-CA" smtClean="0"/>
              <a:t>‹#›</a:t>
            </a:fld>
            <a:endParaRPr lang="en-CA"/>
          </a:p>
        </p:txBody>
      </p:sp>
    </p:spTree>
    <p:extLst>
      <p:ext uri="{BB962C8B-B14F-4D97-AF65-F5344CB8AC3E}">
        <p14:creationId xmlns:p14="http://schemas.microsoft.com/office/powerpoint/2010/main" val="323349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29230-4C50-450C-BB76-33C7862DFCB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3D1B33EC-797C-45D4-94A5-8DE4BA623C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B1F3367F-4EBD-424E-B8D7-EE31C779892F}"/>
              </a:ext>
            </a:extLst>
          </p:cNvPr>
          <p:cNvSpPr>
            <a:spLocks noGrp="1"/>
          </p:cNvSpPr>
          <p:nvPr>
            <p:ph type="dt" sz="half" idx="10"/>
          </p:nvPr>
        </p:nvSpPr>
        <p:spPr/>
        <p:txBody>
          <a:bodyPr/>
          <a:lstStyle/>
          <a:p>
            <a:fld id="{FE1F58C3-459E-48B4-A8E5-723391A03E41}" type="datetimeFigureOut">
              <a:rPr lang="en-CA" smtClean="0"/>
              <a:t>2020-02-13</a:t>
            </a:fld>
            <a:endParaRPr lang="en-CA"/>
          </a:p>
        </p:txBody>
      </p:sp>
      <p:sp>
        <p:nvSpPr>
          <p:cNvPr id="5" name="Footer Placeholder 4">
            <a:extLst>
              <a:ext uri="{FF2B5EF4-FFF2-40B4-BE49-F238E27FC236}">
                <a16:creationId xmlns:a16="http://schemas.microsoft.com/office/drawing/2014/main" xmlns="" id="{3377ADF0-9167-47DA-8ADD-95867374112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F035A864-E585-4016-AEC6-428038853C61}"/>
              </a:ext>
            </a:extLst>
          </p:cNvPr>
          <p:cNvSpPr>
            <a:spLocks noGrp="1"/>
          </p:cNvSpPr>
          <p:nvPr>
            <p:ph type="sldNum" sz="quarter" idx="12"/>
          </p:nvPr>
        </p:nvSpPr>
        <p:spPr/>
        <p:txBody>
          <a:bodyPr/>
          <a:lstStyle/>
          <a:p>
            <a:fld id="{56410824-2524-4827-85D6-04A26AE6A400}" type="slidenum">
              <a:rPr lang="en-CA" smtClean="0"/>
              <a:t>‹#›</a:t>
            </a:fld>
            <a:endParaRPr lang="en-CA"/>
          </a:p>
        </p:txBody>
      </p:sp>
    </p:spTree>
    <p:extLst>
      <p:ext uri="{BB962C8B-B14F-4D97-AF65-F5344CB8AC3E}">
        <p14:creationId xmlns:p14="http://schemas.microsoft.com/office/powerpoint/2010/main" val="53741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94E91DE-1276-4503-8459-D89B359486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1CE17A7D-A679-4A4C-8BE3-BD66CB8027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5979D363-8A65-45AC-B9A2-21A2BC889D05}"/>
              </a:ext>
            </a:extLst>
          </p:cNvPr>
          <p:cNvSpPr>
            <a:spLocks noGrp="1"/>
          </p:cNvSpPr>
          <p:nvPr>
            <p:ph type="dt" sz="half" idx="10"/>
          </p:nvPr>
        </p:nvSpPr>
        <p:spPr/>
        <p:txBody>
          <a:bodyPr/>
          <a:lstStyle/>
          <a:p>
            <a:fld id="{FE1F58C3-459E-48B4-A8E5-723391A03E41}" type="datetimeFigureOut">
              <a:rPr lang="en-CA" smtClean="0"/>
              <a:t>2020-02-13</a:t>
            </a:fld>
            <a:endParaRPr lang="en-CA"/>
          </a:p>
        </p:txBody>
      </p:sp>
      <p:sp>
        <p:nvSpPr>
          <p:cNvPr id="5" name="Footer Placeholder 4">
            <a:extLst>
              <a:ext uri="{FF2B5EF4-FFF2-40B4-BE49-F238E27FC236}">
                <a16:creationId xmlns:a16="http://schemas.microsoft.com/office/drawing/2014/main" xmlns="" id="{21C975EC-239F-417E-9B6E-FAE8B3DCA07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C9E4550B-6978-4C7E-A2A7-B7126BCAB86B}"/>
              </a:ext>
            </a:extLst>
          </p:cNvPr>
          <p:cNvSpPr>
            <a:spLocks noGrp="1"/>
          </p:cNvSpPr>
          <p:nvPr>
            <p:ph type="sldNum" sz="quarter" idx="12"/>
          </p:nvPr>
        </p:nvSpPr>
        <p:spPr/>
        <p:txBody>
          <a:bodyPr/>
          <a:lstStyle/>
          <a:p>
            <a:fld id="{56410824-2524-4827-85D6-04A26AE6A400}" type="slidenum">
              <a:rPr lang="en-CA" smtClean="0"/>
              <a:t>‹#›</a:t>
            </a:fld>
            <a:endParaRPr lang="en-CA"/>
          </a:p>
        </p:txBody>
      </p:sp>
    </p:spTree>
    <p:extLst>
      <p:ext uri="{BB962C8B-B14F-4D97-AF65-F5344CB8AC3E}">
        <p14:creationId xmlns:p14="http://schemas.microsoft.com/office/powerpoint/2010/main" val="316937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5CD79A-1458-4C79-8AF5-AB111F82EBB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58DD1844-4794-4DDB-AA9F-D1D9807B6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F5E2F439-904C-409B-B91A-FFDFC41ADE12}"/>
              </a:ext>
            </a:extLst>
          </p:cNvPr>
          <p:cNvSpPr>
            <a:spLocks noGrp="1"/>
          </p:cNvSpPr>
          <p:nvPr>
            <p:ph type="dt" sz="half" idx="10"/>
          </p:nvPr>
        </p:nvSpPr>
        <p:spPr/>
        <p:txBody>
          <a:bodyPr/>
          <a:lstStyle/>
          <a:p>
            <a:fld id="{FE1F58C3-459E-48B4-A8E5-723391A03E41}" type="datetimeFigureOut">
              <a:rPr lang="en-CA" smtClean="0"/>
              <a:t>2020-02-13</a:t>
            </a:fld>
            <a:endParaRPr lang="en-CA"/>
          </a:p>
        </p:txBody>
      </p:sp>
      <p:sp>
        <p:nvSpPr>
          <p:cNvPr id="5" name="Footer Placeholder 4">
            <a:extLst>
              <a:ext uri="{FF2B5EF4-FFF2-40B4-BE49-F238E27FC236}">
                <a16:creationId xmlns:a16="http://schemas.microsoft.com/office/drawing/2014/main" xmlns="" id="{4D1C12D0-EF19-42A3-AD81-3C9EF7CE6D0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E1DEEB1B-56F0-486A-90BC-31E8E1CFFF30}"/>
              </a:ext>
            </a:extLst>
          </p:cNvPr>
          <p:cNvSpPr>
            <a:spLocks noGrp="1"/>
          </p:cNvSpPr>
          <p:nvPr>
            <p:ph type="sldNum" sz="quarter" idx="12"/>
          </p:nvPr>
        </p:nvSpPr>
        <p:spPr/>
        <p:txBody>
          <a:bodyPr/>
          <a:lstStyle/>
          <a:p>
            <a:fld id="{56410824-2524-4827-85D6-04A26AE6A400}" type="slidenum">
              <a:rPr lang="en-CA" smtClean="0"/>
              <a:t>‹#›</a:t>
            </a:fld>
            <a:endParaRPr lang="en-CA"/>
          </a:p>
        </p:txBody>
      </p:sp>
    </p:spTree>
    <p:extLst>
      <p:ext uri="{BB962C8B-B14F-4D97-AF65-F5344CB8AC3E}">
        <p14:creationId xmlns:p14="http://schemas.microsoft.com/office/powerpoint/2010/main" val="345772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B5647C-62F3-4342-A3C1-7AD737FB5D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xmlns="" id="{0C641CF7-D8AA-42D0-A786-20A647CBB1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986E275-51E0-4552-BCB0-660D8EFD8D3A}"/>
              </a:ext>
            </a:extLst>
          </p:cNvPr>
          <p:cNvSpPr>
            <a:spLocks noGrp="1"/>
          </p:cNvSpPr>
          <p:nvPr>
            <p:ph type="dt" sz="half" idx="10"/>
          </p:nvPr>
        </p:nvSpPr>
        <p:spPr/>
        <p:txBody>
          <a:bodyPr/>
          <a:lstStyle/>
          <a:p>
            <a:fld id="{FE1F58C3-459E-48B4-A8E5-723391A03E41}" type="datetimeFigureOut">
              <a:rPr lang="en-CA" smtClean="0"/>
              <a:t>2020-02-13</a:t>
            </a:fld>
            <a:endParaRPr lang="en-CA"/>
          </a:p>
        </p:txBody>
      </p:sp>
      <p:sp>
        <p:nvSpPr>
          <p:cNvPr id="5" name="Footer Placeholder 4">
            <a:extLst>
              <a:ext uri="{FF2B5EF4-FFF2-40B4-BE49-F238E27FC236}">
                <a16:creationId xmlns:a16="http://schemas.microsoft.com/office/drawing/2014/main" xmlns="" id="{70E97651-FF11-4891-A128-19BA991D30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91CB5CA0-E6EC-4AB7-A7CA-020AB47EB122}"/>
              </a:ext>
            </a:extLst>
          </p:cNvPr>
          <p:cNvSpPr>
            <a:spLocks noGrp="1"/>
          </p:cNvSpPr>
          <p:nvPr>
            <p:ph type="sldNum" sz="quarter" idx="12"/>
          </p:nvPr>
        </p:nvSpPr>
        <p:spPr/>
        <p:txBody>
          <a:bodyPr/>
          <a:lstStyle/>
          <a:p>
            <a:fld id="{56410824-2524-4827-85D6-04A26AE6A400}" type="slidenum">
              <a:rPr lang="en-CA" smtClean="0"/>
              <a:t>‹#›</a:t>
            </a:fld>
            <a:endParaRPr lang="en-CA"/>
          </a:p>
        </p:txBody>
      </p:sp>
    </p:spTree>
    <p:extLst>
      <p:ext uri="{BB962C8B-B14F-4D97-AF65-F5344CB8AC3E}">
        <p14:creationId xmlns:p14="http://schemas.microsoft.com/office/powerpoint/2010/main" val="67803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6A1703-EF65-45AB-BBD2-7AABD2B3583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76F00566-7EA1-420C-B740-6259947B96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xmlns="" id="{D8205D54-C95B-41BE-AC02-B9D15550F1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xmlns="" id="{79EB0D51-CB70-474E-A661-ABF5CD493F0B}"/>
              </a:ext>
            </a:extLst>
          </p:cNvPr>
          <p:cNvSpPr>
            <a:spLocks noGrp="1"/>
          </p:cNvSpPr>
          <p:nvPr>
            <p:ph type="dt" sz="half" idx="10"/>
          </p:nvPr>
        </p:nvSpPr>
        <p:spPr/>
        <p:txBody>
          <a:bodyPr/>
          <a:lstStyle/>
          <a:p>
            <a:fld id="{FE1F58C3-459E-48B4-A8E5-723391A03E41}" type="datetimeFigureOut">
              <a:rPr lang="en-CA" smtClean="0"/>
              <a:t>2020-02-13</a:t>
            </a:fld>
            <a:endParaRPr lang="en-CA"/>
          </a:p>
        </p:txBody>
      </p:sp>
      <p:sp>
        <p:nvSpPr>
          <p:cNvPr id="6" name="Footer Placeholder 5">
            <a:extLst>
              <a:ext uri="{FF2B5EF4-FFF2-40B4-BE49-F238E27FC236}">
                <a16:creationId xmlns:a16="http://schemas.microsoft.com/office/drawing/2014/main" xmlns="" id="{2D67E9E2-49BC-4B47-8C4B-D16E253E36E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B42C835D-F34B-4047-8FBB-211A9024C694}"/>
              </a:ext>
            </a:extLst>
          </p:cNvPr>
          <p:cNvSpPr>
            <a:spLocks noGrp="1"/>
          </p:cNvSpPr>
          <p:nvPr>
            <p:ph type="sldNum" sz="quarter" idx="12"/>
          </p:nvPr>
        </p:nvSpPr>
        <p:spPr/>
        <p:txBody>
          <a:bodyPr/>
          <a:lstStyle/>
          <a:p>
            <a:fld id="{56410824-2524-4827-85D6-04A26AE6A400}" type="slidenum">
              <a:rPr lang="en-CA" smtClean="0"/>
              <a:t>‹#›</a:t>
            </a:fld>
            <a:endParaRPr lang="en-CA"/>
          </a:p>
        </p:txBody>
      </p:sp>
    </p:spTree>
    <p:extLst>
      <p:ext uri="{BB962C8B-B14F-4D97-AF65-F5344CB8AC3E}">
        <p14:creationId xmlns:p14="http://schemas.microsoft.com/office/powerpoint/2010/main" val="298017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2CF2C9-E722-4E46-8ACE-26A862CD5E3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3D59AAD8-FA49-4826-B0CB-E6E39AEA2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B310F86-DC9B-495E-90D3-40131A613A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xmlns="" id="{8E5EF5AD-4AF4-4048-A4D1-BBFEC4899B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31AB144-35BF-4393-925A-10A5507A37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xmlns="" id="{DC1515A1-F9C4-44C1-8948-03589D0F8453}"/>
              </a:ext>
            </a:extLst>
          </p:cNvPr>
          <p:cNvSpPr>
            <a:spLocks noGrp="1"/>
          </p:cNvSpPr>
          <p:nvPr>
            <p:ph type="dt" sz="half" idx="10"/>
          </p:nvPr>
        </p:nvSpPr>
        <p:spPr/>
        <p:txBody>
          <a:bodyPr/>
          <a:lstStyle/>
          <a:p>
            <a:fld id="{FE1F58C3-459E-48B4-A8E5-723391A03E41}" type="datetimeFigureOut">
              <a:rPr lang="en-CA" smtClean="0"/>
              <a:t>2020-02-13</a:t>
            </a:fld>
            <a:endParaRPr lang="en-CA"/>
          </a:p>
        </p:txBody>
      </p:sp>
      <p:sp>
        <p:nvSpPr>
          <p:cNvPr id="8" name="Footer Placeholder 7">
            <a:extLst>
              <a:ext uri="{FF2B5EF4-FFF2-40B4-BE49-F238E27FC236}">
                <a16:creationId xmlns:a16="http://schemas.microsoft.com/office/drawing/2014/main" xmlns="" id="{8196461D-121A-4087-982B-F88A0CAD276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xmlns="" id="{DCC33506-A5CE-45E0-A1BB-AC78B9691B7D}"/>
              </a:ext>
            </a:extLst>
          </p:cNvPr>
          <p:cNvSpPr>
            <a:spLocks noGrp="1"/>
          </p:cNvSpPr>
          <p:nvPr>
            <p:ph type="sldNum" sz="quarter" idx="12"/>
          </p:nvPr>
        </p:nvSpPr>
        <p:spPr/>
        <p:txBody>
          <a:bodyPr/>
          <a:lstStyle/>
          <a:p>
            <a:fld id="{56410824-2524-4827-85D6-04A26AE6A400}" type="slidenum">
              <a:rPr lang="en-CA" smtClean="0"/>
              <a:t>‹#›</a:t>
            </a:fld>
            <a:endParaRPr lang="en-CA"/>
          </a:p>
        </p:txBody>
      </p:sp>
    </p:spTree>
    <p:extLst>
      <p:ext uri="{BB962C8B-B14F-4D97-AF65-F5344CB8AC3E}">
        <p14:creationId xmlns:p14="http://schemas.microsoft.com/office/powerpoint/2010/main" val="121478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DFC701-E99D-4F58-AE28-28676190C65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xmlns="" id="{0DF07D43-8506-417F-8434-DE686479A93A}"/>
              </a:ext>
            </a:extLst>
          </p:cNvPr>
          <p:cNvSpPr>
            <a:spLocks noGrp="1"/>
          </p:cNvSpPr>
          <p:nvPr>
            <p:ph type="dt" sz="half" idx="10"/>
          </p:nvPr>
        </p:nvSpPr>
        <p:spPr/>
        <p:txBody>
          <a:bodyPr/>
          <a:lstStyle/>
          <a:p>
            <a:fld id="{FE1F58C3-459E-48B4-A8E5-723391A03E41}" type="datetimeFigureOut">
              <a:rPr lang="en-CA" smtClean="0"/>
              <a:t>2020-02-13</a:t>
            </a:fld>
            <a:endParaRPr lang="en-CA"/>
          </a:p>
        </p:txBody>
      </p:sp>
      <p:sp>
        <p:nvSpPr>
          <p:cNvPr id="4" name="Footer Placeholder 3">
            <a:extLst>
              <a:ext uri="{FF2B5EF4-FFF2-40B4-BE49-F238E27FC236}">
                <a16:creationId xmlns:a16="http://schemas.microsoft.com/office/drawing/2014/main" xmlns="" id="{7095C4E4-5CD4-4CA6-B9A2-7793DA52508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xmlns="" id="{974F0DC2-7FEA-4F98-96B4-3D16DAA28674}"/>
              </a:ext>
            </a:extLst>
          </p:cNvPr>
          <p:cNvSpPr>
            <a:spLocks noGrp="1"/>
          </p:cNvSpPr>
          <p:nvPr>
            <p:ph type="sldNum" sz="quarter" idx="12"/>
          </p:nvPr>
        </p:nvSpPr>
        <p:spPr/>
        <p:txBody>
          <a:bodyPr/>
          <a:lstStyle/>
          <a:p>
            <a:fld id="{56410824-2524-4827-85D6-04A26AE6A400}" type="slidenum">
              <a:rPr lang="en-CA" smtClean="0"/>
              <a:t>‹#›</a:t>
            </a:fld>
            <a:endParaRPr lang="en-CA"/>
          </a:p>
        </p:txBody>
      </p:sp>
    </p:spTree>
    <p:extLst>
      <p:ext uri="{BB962C8B-B14F-4D97-AF65-F5344CB8AC3E}">
        <p14:creationId xmlns:p14="http://schemas.microsoft.com/office/powerpoint/2010/main" val="367142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D3D9A96-E77F-4F83-B4AA-3F42BCCCC541}"/>
              </a:ext>
            </a:extLst>
          </p:cNvPr>
          <p:cNvSpPr>
            <a:spLocks noGrp="1"/>
          </p:cNvSpPr>
          <p:nvPr>
            <p:ph type="dt" sz="half" idx="10"/>
          </p:nvPr>
        </p:nvSpPr>
        <p:spPr/>
        <p:txBody>
          <a:bodyPr/>
          <a:lstStyle/>
          <a:p>
            <a:fld id="{FE1F58C3-459E-48B4-A8E5-723391A03E41}" type="datetimeFigureOut">
              <a:rPr lang="en-CA" smtClean="0"/>
              <a:t>2020-02-13</a:t>
            </a:fld>
            <a:endParaRPr lang="en-CA"/>
          </a:p>
        </p:txBody>
      </p:sp>
      <p:sp>
        <p:nvSpPr>
          <p:cNvPr id="3" name="Footer Placeholder 2">
            <a:extLst>
              <a:ext uri="{FF2B5EF4-FFF2-40B4-BE49-F238E27FC236}">
                <a16:creationId xmlns:a16="http://schemas.microsoft.com/office/drawing/2014/main" xmlns="" id="{533707BE-59BF-4674-B193-B23931C4D12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xmlns="" id="{5676EC5A-A37C-439D-A6B4-8B45F2ECE2ED}"/>
              </a:ext>
            </a:extLst>
          </p:cNvPr>
          <p:cNvSpPr>
            <a:spLocks noGrp="1"/>
          </p:cNvSpPr>
          <p:nvPr>
            <p:ph type="sldNum" sz="quarter" idx="12"/>
          </p:nvPr>
        </p:nvSpPr>
        <p:spPr/>
        <p:txBody>
          <a:bodyPr/>
          <a:lstStyle/>
          <a:p>
            <a:fld id="{56410824-2524-4827-85D6-04A26AE6A400}" type="slidenum">
              <a:rPr lang="en-CA" smtClean="0"/>
              <a:t>‹#›</a:t>
            </a:fld>
            <a:endParaRPr lang="en-CA"/>
          </a:p>
        </p:txBody>
      </p:sp>
    </p:spTree>
    <p:extLst>
      <p:ext uri="{BB962C8B-B14F-4D97-AF65-F5344CB8AC3E}">
        <p14:creationId xmlns:p14="http://schemas.microsoft.com/office/powerpoint/2010/main" val="159614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B555DB-0810-4A37-A879-976DA8F79C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D6EA86EB-F09C-4C96-A10A-2C9B7FAD7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xmlns="" id="{D65C93AF-A20C-4173-A411-3F4C16D33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BAF8794-FE32-4E2F-B34B-65FB8346E46F}"/>
              </a:ext>
            </a:extLst>
          </p:cNvPr>
          <p:cNvSpPr>
            <a:spLocks noGrp="1"/>
          </p:cNvSpPr>
          <p:nvPr>
            <p:ph type="dt" sz="half" idx="10"/>
          </p:nvPr>
        </p:nvSpPr>
        <p:spPr/>
        <p:txBody>
          <a:bodyPr/>
          <a:lstStyle/>
          <a:p>
            <a:fld id="{FE1F58C3-459E-48B4-A8E5-723391A03E41}" type="datetimeFigureOut">
              <a:rPr lang="en-CA" smtClean="0"/>
              <a:t>2020-02-13</a:t>
            </a:fld>
            <a:endParaRPr lang="en-CA"/>
          </a:p>
        </p:txBody>
      </p:sp>
      <p:sp>
        <p:nvSpPr>
          <p:cNvPr id="6" name="Footer Placeholder 5">
            <a:extLst>
              <a:ext uri="{FF2B5EF4-FFF2-40B4-BE49-F238E27FC236}">
                <a16:creationId xmlns:a16="http://schemas.microsoft.com/office/drawing/2014/main" xmlns="" id="{D5CE2574-76E0-4AB0-BF74-3B92DBC9BDA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6285AC22-B1AE-4906-B632-06ADAEE2A626}"/>
              </a:ext>
            </a:extLst>
          </p:cNvPr>
          <p:cNvSpPr>
            <a:spLocks noGrp="1"/>
          </p:cNvSpPr>
          <p:nvPr>
            <p:ph type="sldNum" sz="quarter" idx="12"/>
          </p:nvPr>
        </p:nvSpPr>
        <p:spPr/>
        <p:txBody>
          <a:bodyPr/>
          <a:lstStyle/>
          <a:p>
            <a:fld id="{56410824-2524-4827-85D6-04A26AE6A400}" type="slidenum">
              <a:rPr lang="en-CA" smtClean="0"/>
              <a:t>‹#›</a:t>
            </a:fld>
            <a:endParaRPr lang="en-CA"/>
          </a:p>
        </p:txBody>
      </p:sp>
    </p:spTree>
    <p:extLst>
      <p:ext uri="{BB962C8B-B14F-4D97-AF65-F5344CB8AC3E}">
        <p14:creationId xmlns:p14="http://schemas.microsoft.com/office/powerpoint/2010/main" val="8887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BF25FC-4D71-47AE-8279-2A9917982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xmlns="" id="{0A16EBDD-2134-45B9-AE58-8F91CC9C25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xmlns="" id="{143237AD-266D-4311-AA33-76DA12CAC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F3B45BC-4C19-43DE-A369-B956319186EF}"/>
              </a:ext>
            </a:extLst>
          </p:cNvPr>
          <p:cNvSpPr>
            <a:spLocks noGrp="1"/>
          </p:cNvSpPr>
          <p:nvPr>
            <p:ph type="dt" sz="half" idx="10"/>
          </p:nvPr>
        </p:nvSpPr>
        <p:spPr/>
        <p:txBody>
          <a:bodyPr/>
          <a:lstStyle/>
          <a:p>
            <a:fld id="{FE1F58C3-459E-48B4-A8E5-723391A03E41}" type="datetimeFigureOut">
              <a:rPr lang="en-CA" smtClean="0"/>
              <a:t>2020-02-13</a:t>
            </a:fld>
            <a:endParaRPr lang="en-CA"/>
          </a:p>
        </p:txBody>
      </p:sp>
      <p:sp>
        <p:nvSpPr>
          <p:cNvPr id="6" name="Footer Placeholder 5">
            <a:extLst>
              <a:ext uri="{FF2B5EF4-FFF2-40B4-BE49-F238E27FC236}">
                <a16:creationId xmlns:a16="http://schemas.microsoft.com/office/drawing/2014/main" xmlns="" id="{8940BE95-D058-4355-88EA-9CF8DB25D3F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5824BA29-9508-48D8-B4F3-8D648F543377}"/>
              </a:ext>
            </a:extLst>
          </p:cNvPr>
          <p:cNvSpPr>
            <a:spLocks noGrp="1"/>
          </p:cNvSpPr>
          <p:nvPr>
            <p:ph type="sldNum" sz="quarter" idx="12"/>
          </p:nvPr>
        </p:nvSpPr>
        <p:spPr/>
        <p:txBody>
          <a:bodyPr/>
          <a:lstStyle/>
          <a:p>
            <a:fld id="{56410824-2524-4827-85D6-04A26AE6A400}" type="slidenum">
              <a:rPr lang="en-CA" smtClean="0"/>
              <a:t>‹#›</a:t>
            </a:fld>
            <a:endParaRPr lang="en-CA"/>
          </a:p>
        </p:txBody>
      </p:sp>
    </p:spTree>
    <p:extLst>
      <p:ext uri="{BB962C8B-B14F-4D97-AF65-F5344CB8AC3E}">
        <p14:creationId xmlns:p14="http://schemas.microsoft.com/office/powerpoint/2010/main" val="168791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338CDB4-E747-4C2A-98A9-93398FE0AC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xmlns="" id="{3D845914-CBB7-459D-ADEB-E0325828A9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xmlns="" id="{FD6986F4-4F1D-4091-8915-2AACF32158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e Sans A 45 Regular" panose="020B0503030302020204" pitchFamily="34" charset="0"/>
              </a:defRPr>
            </a:lvl1pPr>
          </a:lstStyle>
          <a:p>
            <a:fld id="{FE1F58C3-459E-48B4-A8E5-723391A03E41}" type="datetimeFigureOut">
              <a:rPr lang="en-CA" smtClean="0"/>
              <a:pPr/>
              <a:t>2020-02-13</a:t>
            </a:fld>
            <a:endParaRPr lang="en-CA" dirty="0"/>
          </a:p>
        </p:txBody>
      </p:sp>
      <p:sp>
        <p:nvSpPr>
          <p:cNvPr id="5" name="Footer Placeholder 4">
            <a:extLst>
              <a:ext uri="{FF2B5EF4-FFF2-40B4-BE49-F238E27FC236}">
                <a16:creationId xmlns:a16="http://schemas.microsoft.com/office/drawing/2014/main" xmlns="" id="{4EA37211-8AE7-47D9-918D-57DF42019E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re Sans A 45 Regular" panose="020B0503030302020204" pitchFamily="34" charset="0"/>
              </a:defRPr>
            </a:lvl1pPr>
          </a:lstStyle>
          <a:p>
            <a:endParaRPr lang="en-CA" dirty="0"/>
          </a:p>
        </p:txBody>
      </p:sp>
      <p:sp>
        <p:nvSpPr>
          <p:cNvPr id="6" name="Slide Number Placeholder 5">
            <a:extLst>
              <a:ext uri="{FF2B5EF4-FFF2-40B4-BE49-F238E27FC236}">
                <a16:creationId xmlns:a16="http://schemas.microsoft.com/office/drawing/2014/main" xmlns="" id="{F6EB9BB7-A8A9-46E5-AB9F-18562AEA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e Sans A 45 Regular" panose="020B0503030302020204" pitchFamily="34" charset="0"/>
              </a:defRPr>
            </a:lvl1pPr>
          </a:lstStyle>
          <a:p>
            <a:fld id="{56410824-2524-4827-85D6-04A26AE6A400}" type="slidenum">
              <a:rPr lang="en-CA" smtClean="0"/>
              <a:pPr/>
              <a:t>‹#›</a:t>
            </a:fld>
            <a:endParaRPr lang="en-CA" dirty="0"/>
          </a:p>
        </p:txBody>
      </p:sp>
    </p:spTree>
    <p:extLst>
      <p:ext uri="{BB962C8B-B14F-4D97-AF65-F5344CB8AC3E}">
        <p14:creationId xmlns:p14="http://schemas.microsoft.com/office/powerpoint/2010/main" val="381719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ore Sans A 45 Regular" panose="020B05030303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e Sans A 45 Regular" panose="020B05030303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e Sans A 45 Regular" panose="020B05030303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e Sans A 45 Regular" panose="020B05030303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e Sans A 45 Regular" panose="020B05030303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e Sans A 45 Regular" panose="020B05030303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w74GkSBOFoc"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c3gxBjtOzNM&amp;list=PLCcRwCf823_M202WeQmkX2ckdlHnsfYmu&amp;index=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1C16A20-55ED-7745-98F9-6C1E627DA276}"/>
              </a:ext>
            </a:extLst>
          </p:cNvPr>
          <p:cNvSpPr/>
          <p:nvPr/>
        </p:nvSpPr>
        <p:spPr>
          <a:xfrm>
            <a:off x="5506720" y="0"/>
            <a:ext cx="668528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ore Sans A 45 Regular" panose="020B0503030302020204" pitchFamily="34" charset="0"/>
            </a:endParaRPr>
          </a:p>
        </p:txBody>
      </p:sp>
      <p:sp>
        <p:nvSpPr>
          <p:cNvPr id="2" name="Titre 1">
            <a:extLst>
              <a:ext uri="{FF2B5EF4-FFF2-40B4-BE49-F238E27FC236}">
                <a16:creationId xmlns:a16="http://schemas.microsoft.com/office/drawing/2014/main" xmlns="" id="{9FFAF0CE-11C6-DA45-AB03-C290DAF79144}"/>
              </a:ext>
            </a:extLst>
          </p:cNvPr>
          <p:cNvSpPr>
            <a:spLocks noGrp="1"/>
          </p:cNvSpPr>
          <p:nvPr>
            <p:ph type="title"/>
          </p:nvPr>
        </p:nvSpPr>
        <p:spPr>
          <a:xfrm>
            <a:off x="5887720" y="2507516"/>
            <a:ext cx="5923280" cy="2001520"/>
          </a:xfrm>
        </p:spPr>
        <p:txBody>
          <a:bodyPr anchor="t">
            <a:noAutofit/>
          </a:bodyPr>
          <a:lstStyle/>
          <a:p>
            <a:pPr algn="ctr"/>
            <a:r>
              <a:rPr lang="fr-CA" b="1" dirty="0">
                <a:solidFill>
                  <a:schemeClr val="bg1"/>
                </a:solidFill>
              </a:rPr>
              <a:t>Module 1: Lesson 6</a:t>
            </a:r>
            <a:r>
              <a:rPr lang="fr-CA" b="1">
                <a:solidFill>
                  <a:schemeClr val="bg1"/>
                </a:solidFill>
              </a:rPr>
              <a:t/>
            </a:r>
            <a:br>
              <a:rPr lang="fr-CA" b="1">
                <a:solidFill>
                  <a:schemeClr val="bg1"/>
                </a:solidFill>
              </a:rPr>
            </a:br>
            <a:r>
              <a:rPr lang="fr-CA" b="1">
                <a:solidFill>
                  <a:schemeClr val="bg1"/>
                </a:solidFill>
              </a:rPr>
              <a:t>CST: THE POOR</a:t>
            </a:r>
            <a:endParaRPr lang="fr-CA" b="1" dirty="0">
              <a:solidFill>
                <a:schemeClr val="bg1"/>
              </a:solidFill>
            </a:endParaRPr>
          </a:p>
        </p:txBody>
      </p:sp>
      <p:cxnSp>
        <p:nvCxnSpPr>
          <p:cNvPr id="13" name="Connecteur droit 12">
            <a:extLst>
              <a:ext uri="{FF2B5EF4-FFF2-40B4-BE49-F238E27FC236}">
                <a16:creationId xmlns:a16="http://schemas.microsoft.com/office/drawing/2014/main" xmlns="" id="{4E637008-1C32-FB4D-814B-DF521ECE9973}"/>
              </a:ext>
            </a:extLst>
          </p:cNvPr>
          <p:cNvCxnSpPr>
            <a:cxnSpLocks/>
          </p:cNvCxnSpPr>
          <p:nvPr/>
        </p:nvCxnSpPr>
        <p:spPr>
          <a:xfrm>
            <a:off x="6004560" y="4350484"/>
            <a:ext cx="5689600" cy="0"/>
          </a:xfrm>
          <a:prstGeom prst="line">
            <a:avLst/>
          </a:prstGeom>
          <a:ln/>
        </p:spPr>
        <p:style>
          <a:lnRef idx="3">
            <a:schemeClr val="accent3"/>
          </a:lnRef>
          <a:fillRef idx="0">
            <a:schemeClr val="accent3"/>
          </a:fillRef>
          <a:effectRef idx="2">
            <a:schemeClr val="accent3"/>
          </a:effectRef>
          <a:fontRef idx="minor">
            <a:schemeClr val="tx1"/>
          </a:fontRef>
        </p:style>
      </p:cxnSp>
      <p:pic>
        <p:nvPicPr>
          <p:cNvPr id="18" name="Image 17">
            <a:extLst>
              <a:ext uri="{FF2B5EF4-FFF2-40B4-BE49-F238E27FC236}">
                <a16:creationId xmlns:a16="http://schemas.microsoft.com/office/drawing/2014/main" xmlns="" id="{E6664B18-2850-884B-B1E5-FB6A4E0FBB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 y="1728470"/>
            <a:ext cx="4927600" cy="2980025"/>
          </a:xfrm>
          <a:prstGeom prst="rect">
            <a:avLst/>
          </a:prstGeom>
        </p:spPr>
      </p:pic>
    </p:spTree>
    <p:extLst>
      <p:ext uri="{BB962C8B-B14F-4D97-AF65-F5344CB8AC3E}">
        <p14:creationId xmlns:p14="http://schemas.microsoft.com/office/powerpoint/2010/main" val="3215553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DC04EA-3716-46B4-A486-A977DAC677BB}"/>
              </a:ext>
            </a:extLst>
          </p:cNvPr>
          <p:cNvSpPr>
            <a:spLocks noGrp="1"/>
          </p:cNvSpPr>
          <p:nvPr>
            <p:ph type="title"/>
          </p:nvPr>
        </p:nvSpPr>
        <p:spPr>
          <a:xfrm>
            <a:off x="720440" y="522515"/>
            <a:ext cx="5375560" cy="1915886"/>
          </a:xfrm>
        </p:spPr>
        <p:txBody>
          <a:bodyPr>
            <a:normAutofit fontScale="90000"/>
          </a:bodyPr>
          <a:lstStyle/>
          <a:p>
            <a:r>
              <a:rPr lang="en-CA" sz="3700" dirty="0"/>
              <a:t>Katelyn Robertson: from a baby to Holy Cross grad to social work to Executive Director of Sanctum</a:t>
            </a:r>
          </a:p>
        </p:txBody>
      </p:sp>
      <p:sp>
        <p:nvSpPr>
          <p:cNvPr id="8" name="Content Placeholder 7">
            <a:extLst>
              <a:ext uri="{FF2B5EF4-FFF2-40B4-BE49-F238E27FC236}">
                <a16:creationId xmlns:a16="http://schemas.microsoft.com/office/drawing/2014/main" xmlns="" id="{7BB703E5-208B-493C-9446-C69C9BFA768A}"/>
              </a:ext>
            </a:extLst>
          </p:cNvPr>
          <p:cNvSpPr>
            <a:spLocks noGrp="1"/>
          </p:cNvSpPr>
          <p:nvPr>
            <p:ph idx="1"/>
          </p:nvPr>
        </p:nvSpPr>
        <p:spPr>
          <a:xfrm>
            <a:off x="720439" y="2692127"/>
            <a:ext cx="5609220" cy="3944801"/>
          </a:xfrm>
        </p:spPr>
        <p:txBody>
          <a:bodyPr anchor="t">
            <a:normAutofit lnSpcReduction="10000"/>
          </a:bodyPr>
          <a:lstStyle/>
          <a:p>
            <a:r>
              <a:rPr lang="en-US" dirty="0"/>
              <a:t>Saskatchewan’s first HIV Transitional Care Home opened in November 2015 </a:t>
            </a:r>
          </a:p>
          <a:p>
            <a:r>
              <a:rPr lang="en-US" dirty="0"/>
              <a:t>Sanctum Care Group  is made up of interagency professionals who work directly with populations </a:t>
            </a:r>
            <a:r>
              <a:rPr lang="en-US" dirty="0">
                <a:solidFill>
                  <a:srgbClr val="FFC000"/>
                </a:solidFill>
              </a:rPr>
              <a:t>affected by HIV, addictions, mental health Issues, homelessness, and poverty.</a:t>
            </a:r>
            <a:r>
              <a:rPr lang="en-US" dirty="0"/>
              <a:t> </a:t>
            </a:r>
          </a:p>
        </p:txBody>
      </p:sp>
      <p:sp>
        <p:nvSpPr>
          <p:cNvPr id="11" name="Freeform: Shape 10">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pic>
        <p:nvPicPr>
          <p:cNvPr id="4" name="Content Placeholder 3" descr="A person wearing a white shirt&#10;&#10;Description automatically generated">
            <a:extLst>
              <a:ext uri="{FF2B5EF4-FFF2-40B4-BE49-F238E27FC236}">
                <a16:creationId xmlns:a16="http://schemas.microsoft.com/office/drawing/2014/main" xmlns="" id="{0F5069D6-0225-4E6F-AFD9-0CC8081A87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766"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3" name="Rectangle 2">
            <a:extLst>
              <a:ext uri="{FF2B5EF4-FFF2-40B4-BE49-F238E27FC236}">
                <a16:creationId xmlns:a16="http://schemas.microsoft.com/office/drawing/2014/main" xmlns="" id="{A50F4D8F-BB57-490E-ACFA-31AAB22C23A0}"/>
              </a:ext>
            </a:extLst>
          </p:cNvPr>
          <p:cNvSpPr/>
          <p:nvPr/>
        </p:nvSpPr>
        <p:spPr>
          <a:xfrm>
            <a:off x="1991076" y="6044449"/>
            <a:ext cx="7528471" cy="461665"/>
          </a:xfrm>
          <a:prstGeom prst="rect">
            <a:avLst/>
          </a:prstGeom>
        </p:spPr>
        <p:txBody>
          <a:bodyPr wrap="none">
            <a:spAutoFit/>
          </a:bodyPr>
          <a:lstStyle/>
          <a:p>
            <a:pPr>
              <a:spcAft>
                <a:spcPts val="0"/>
              </a:spcAft>
            </a:pPr>
            <a:r>
              <a:rPr lang="en-CA" sz="2400" u="sng" dirty="0">
                <a:solidFill>
                  <a:schemeClr val="tx1">
                    <a:lumMod val="95000"/>
                  </a:schemeClr>
                </a:solidFill>
                <a:latin typeface="Core Sans A 45 Regular" panose="020B0503030302020204" pitchFamily="34" charset="0"/>
                <a:ea typeface="Calibri" panose="020F0502020204030204" pitchFamily="34" charset="0"/>
                <a:hlinkClick r:id="rId3">
                  <a:extLst>
                    <a:ext uri="{A12FA001-AC4F-418D-AE19-62706E023703}">
                      <ahyp:hlinkClr xmlns:ahyp="http://schemas.microsoft.com/office/drawing/2018/hyperlinkcolor" xmlns="" val="tx"/>
                    </a:ext>
                  </a:extLst>
                </a:hlinkClick>
              </a:rPr>
              <a:t>https://www.youtube.com/watch?v=w74GkSBOFoc</a:t>
            </a:r>
            <a:endParaRPr lang="en-CA" sz="2400" dirty="0">
              <a:solidFill>
                <a:schemeClr val="tx1">
                  <a:lumMod val="95000"/>
                </a:schemeClr>
              </a:solidFill>
              <a:latin typeface="Core Sans A 45 Regular" panose="020B0503030302020204" pitchFamily="34" charset="0"/>
              <a:ea typeface="Calibri" panose="020F0502020204030204" pitchFamily="34" charset="0"/>
            </a:endParaRPr>
          </a:p>
        </p:txBody>
      </p:sp>
    </p:spTree>
    <p:extLst>
      <p:ext uri="{BB962C8B-B14F-4D97-AF65-F5344CB8AC3E}">
        <p14:creationId xmlns:p14="http://schemas.microsoft.com/office/powerpoint/2010/main" val="42417180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928F64C6-FE22-4FC1-A763-DFCC51481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sp>
        <p:nvSpPr>
          <p:cNvPr id="2" name="Title 1">
            <a:extLst>
              <a:ext uri="{FF2B5EF4-FFF2-40B4-BE49-F238E27FC236}">
                <a16:creationId xmlns:a16="http://schemas.microsoft.com/office/drawing/2014/main" xmlns="" id="{9A1831F7-D06C-46DB-93E8-8BADD8E9A765}"/>
              </a:ext>
            </a:extLst>
          </p:cNvPr>
          <p:cNvSpPr>
            <a:spLocks noGrp="1"/>
          </p:cNvSpPr>
          <p:nvPr>
            <p:ph type="title"/>
          </p:nvPr>
        </p:nvSpPr>
        <p:spPr>
          <a:xfrm>
            <a:off x="4603468" y="4741948"/>
            <a:ext cx="6829520" cy="862031"/>
          </a:xfrm>
        </p:spPr>
        <p:txBody>
          <a:bodyPr vert="horz" lIns="91440" tIns="45720" rIns="91440" bIns="45720" rtlCol="0" anchor="b">
            <a:noAutofit/>
          </a:bodyPr>
          <a:lstStyle/>
          <a:p>
            <a:r>
              <a:rPr lang="en-US" sz="2800" kern="1200" dirty="0">
                <a:solidFill>
                  <a:srgbClr val="FFFFFF"/>
                </a:solidFill>
                <a:ea typeface="+mj-ea"/>
                <a:cs typeface="+mj-cs"/>
              </a:rPr>
              <a:t> </a:t>
            </a:r>
            <a:br>
              <a:rPr lang="en-US" sz="2800" kern="1200" dirty="0">
                <a:solidFill>
                  <a:srgbClr val="FFFFFF"/>
                </a:solidFill>
                <a:ea typeface="+mj-ea"/>
                <a:cs typeface="+mj-cs"/>
              </a:rPr>
            </a:br>
            <a:r>
              <a:rPr lang="en-US" sz="2800" kern="1200" dirty="0">
                <a:solidFill>
                  <a:srgbClr val="FFFFFF"/>
                </a:solidFill>
                <a:ea typeface="+mj-ea"/>
                <a:cs typeface="+mj-cs"/>
              </a:rPr>
              <a:t>Policies and Systems: </a:t>
            </a:r>
            <a:br>
              <a:rPr lang="en-US" sz="2800" kern="1200" dirty="0">
                <a:solidFill>
                  <a:srgbClr val="FFFFFF"/>
                </a:solidFill>
                <a:ea typeface="+mj-ea"/>
                <a:cs typeface="+mj-cs"/>
              </a:rPr>
            </a:br>
            <a:r>
              <a:rPr lang="en-US" sz="2800" kern="1200" dirty="0">
                <a:solidFill>
                  <a:srgbClr val="FFFFFF"/>
                </a:solidFill>
                <a:ea typeface="+mj-ea"/>
                <a:cs typeface="+mj-cs"/>
              </a:rPr>
              <a:t>the journey towards justice</a:t>
            </a:r>
          </a:p>
        </p:txBody>
      </p:sp>
      <p:pic>
        <p:nvPicPr>
          <p:cNvPr id="8" name="Picture 7">
            <a:extLst>
              <a:ext uri="{FF2B5EF4-FFF2-40B4-BE49-F238E27FC236}">
                <a16:creationId xmlns:a16="http://schemas.microsoft.com/office/drawing/2014/main" xmlns="" id="{AD185AFE-70D8-4F22-B6A8-F5992B14C3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945" r="1" b="17740"/>
          <a:stretch/>
        </p:blipFill>
        <p:spPr>
          <a:xfrm>
            <a:off x="317636" y="321734"/>
            <a:ext cx="3797570" cy="2010551"/>
          </a:xfrm>
          <a:prstGeom prst="rect">
            <a:avLst/>
          </a:prstGeom>
        </p:spPr>
      </p:pic>
      <p:pic>
        <p:nvPicPr>
          <p:cNvPr id="11" name="Content Placeholder 10">
            <a:extLst>
              <a:ext uri="{FF2B5EF4-FFF2-40B4-BE49-F238E27FC236}">
                <a16:creationId xmlns:a16="http://schemas.microsoft.com/office/drawing/2014/main" xmlns="" id="{A5A5148C-C677-4C82-A78F-48554374C6B6}"/>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r="-2" b="-1"/>
          <a:stretch/>
        </p:blipFill>
        <p:spPr>
          <a:xfrm>
            <a:off x="4202549" y="321732"/>
            <a:ext cx="3793472" cy="4111323"/>
          </a:xfrm>
          <a:prstGeom prst="rect">
            <a:avLst/>
          </a:prstGeom>
        </p:spPr>
      </p:pic>
      <p:pic>
        <p:nvPicPr>
          <p:cNvPr id="7" name="Picture 6">
            <a:extLst>
              <a:ext uri="{FF2B5EF4-FFF2-40B4-BE49-F238E27FC236}">
                <a16:creationId xmlns:a16="http://schemas.microsoft.com/office/drawing/2014/main" xmlns="" id="{10B8310C-1A87-4DE4-9FF2-D1B66A1DB46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86176" y="321733"/>
            <a:ext cx="3797984" cy="2010552"/>
          </a:xfrm>
          <a:prstGeom prst="rect">
            <a:avLst/>
          </a:prstGeom>
        </p:spPr>
      </p:pic>
      <p:pic>
        <p:nvPicPr>
          <p:cNvPr id="12" name="Picture 11">
            <a:extLst>
              <a:ext uri="{FF2B5EF4-FFF2-40B4-BE49-F238E27FC236}">
                <a16:creationId xmlns:a16="http://schemas.microsoft.com/office/drawing/2014/main" xmlns="" id="{5E0AA71E-4FC2-4506-AFF8-880E15CF924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82952" y="2431705"/>
            <a:ext cx="3797983" cy="2000947"/>
          </a:xfrm>
          <a:prstGeom prst="rect">
            <a:avLst/>
          </a:prstGeom>
        </p:spPr>
      </p:pic>
      <p:cxnSp>
        <p:nvCxnSpPr>
          <p:cNvPr id="45" name="Straight Connector 44">
            <a:extLst>
              <a:ext uri="{FF2B5EF4-FFF2-40B4-BE49-F238E27FC236}">
                <a16:creationId xmlns:a16="http://schemas.microsoft.com/office/drawing/2014/main" xmlns="" id="{5C34627B-48E6-4F4D-B843-97717A86B4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240547BF-13E6-44B6-BC33-D7DF3663227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17634" y="4525716"/>
            <a:ext cx="3794760" cy="2010551"/>
          </a:xfrm>
          <a:prstGeom prst="rect">
            <a:avLst/>
          </a:prstGeom>
        </p:spPr>
      </p:pic>
      <p:pic>
        <p:nvPicPr>
          <p:cNvPr id="13" name="Picture 12">
            <a:extLst>
              <a:ext uri="{FF2B5EF4-FFF2-40B4-BE49-F238E27FC236}">
                <a16:creationId xmlns:a16="http://schemas.microsoft.com/office/drawing/2014/main" xmlns="" id="{9A6C10BB-A400-4C80-A432-0A68B68A099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7480" y="2496629"/>
            <a:ext cx="1864741" cy="1864741"/>
          </a:xfrm>
          <a:prstGeom prst="rect">
            <a:avLst/>
          </a:prstGeom>
        </p:spPr>
      </p:pic>
      <p:pic>
        <p:nvPicPr>
          <p:cNvPr id="14" name="Picture 13">
            <a:extLst>
              <a:ext uri="{FF2B5EF4-FFF2-40B4-BE49-F238E27FC236}">
                <a16:creationId xmlns:a16="http://schemas.microsoft.com/office/drawing/2014/main" xmlns="" id="{7256D8F8-D22B-47AA-AF81-C5609151FFF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79152" y="2508700"/>
            <a:ext cx="1735015" cy="1735015"/>
          </a:xfrm>
          <a:prstGeom prst="rect">
            <a:avLst/>
          </a:prstGeom>
        </p:spPr>
      </p:pic>
    </p:spTree>
    <p:extLst>
      <p:ext uri="{BB962C8B-B14F-4D97-AF65-F5344CB8AC3E}">
        <p14:creationId xmlns:p14="http://schemas.microsoft.com/office/powerpoint/2010/main" val="2761692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DB66F6E8-4D4A-4907-940A-774703A2D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sp>
        <p:nvSpPr>
          <p:cNvPr id="19" name="Freeform: Shape 18">
            <a:extLst>
              <a:ext uri="{FF2B5EF4-FFF2-40B4-BE49-F238E27FC236}">
                <a16:creationId xmlns:a16="http://schemas.microsoft.com/office/drawing/2014/main" xmlns="" id="{8F1F5A56-E82B-4FD5-9025-B72896FFBB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sp>
        <p:nvSpPr>
          <p:cNvPr id="2" name="Title 1">
            <a:extLst>
              <a:ext uri="{FF2B5EF4-FFF2-40B4-BE49-F238E27FC236}">
                <a16:creationId xmlns:a16="http://schemas.microsoft.com/office/drawing/2014/main" xmlns="" id="{19D3FB27-EE92-4BEB-A37A-656C99215DE8}"/>
              </a:ext>
            </a:extLst>
          </p:cNvPr>
          <p:cNvSpPr>
            <a:spLocks noGrp="1"/>
          </p:cNvSpPr>
          <p:nvPr>
            <p:ph type="title"/>
          </p:nvPr>
        </p:nvSpPr>
        <p:spPr>
          <a:xfrm>
            <a:off x="838200" y="5529884"/>
            <a:ext cx="8078342" cy="1096331"/>
          </a:xfrm>
        </p:spPr>
        <p:txBody>
          <a:bodyPr>
            <a:normAutofit fontScale="90000"/>
          </a:bodyPr>
          <a:lstStyle/>
          <a:p>
            <a:r>
              <a:rPr lang="en-CA" sz="3700"/>
              <a:t>You have a voice.  You can choose to act.</a:t>
            </a:r>
          </a:p>
        </p:txBody>
      </p:sp>
      <p:graphicFrame>
        <p:nvGraphicFramePr>
          <p:cNvPr id="5" name="Content Placeholder 2">
            <a:extLst>
              <a:ext uri="{FF2B5EF4-FFF2-40B4-BE49-F238E27FC236}">
                <a16:creationId xmlns:a16="http://schemas.microsoft.com/office/drawing/2014/main" xmlns="" id="{A72B90DA-E1D3-419D-A92E-AF7527E5A343}"/>
              </a:ext>
            </a:extLst>
          </p:cNvPr>
          <p:cNvGraphicFramePr>
            <a:graphicFrameLocks noGrp="1"/>
          </p:cNvGraphicFramePr>
          <p:nvPr>
            <p:ph idx="1"/>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xmlns="" id="{F745291E-B9C3-4490-9B6C-0449FDC32E6A}"/>
              </a:ext>
            </a:extLst>
          </p:cNvPr>
          <p:cNvSpPr/>
          <p:nvPr/>
        </p:nvSpPr>
        <p:spPr>
          <a:xfrm>
            <a:off x="656493" y="4422927"/>
            <a:ext cx="6096000" cy="57708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mn-cs"/>
              </a:rPr>
              <a:t>(Document on the Poverty of the Church, no. 10, from the </a:t>
            </a:r>
            <a:r>
              <a:rPr kumimoji="0" lang="en-CA" sz="1050" b="0" i="1"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mn-cs"/>
              </a:rPr>
              <a:t>New Dictionary of Catholic Social Thought,</a:t>
            </a:r>
            <a:r>
              <a:rPr kumimoji="0" lang="en-CA" sz="105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mn-cs"/>
              </a:rPr>
              <a:t>edited by Judith A Dwyer. ©1994 by The Order of Saint Benedict, Collegeville, MN)</a:t>
            </a:r>
            <a:endParaRPr kumimoji="0" lang="en-US" sz="1050" b="0" i="0" u="none" strike="noStrike" kern="1200" cap="none" spc="0" normalizeH="0" baseline="0" noProof="0" dirty="0">
              <a:ln>
                <a:noFill/>
              </a:ln>
              <a:solidFill>
                <a:prstClr val="black"/>
              </a:solidFill>
              <a:effectLst/>
              <a:uLnTx/>
              <a:uFillTx/>
              <a:latin typeface="Core Sans A 45 Regular" panose="020B0503030302020204" pitchFamily="34" charset="0"/>
              <a:ea typeface="+mn-ea"/>
              <a:cs typeface="+mn-cs"/>
            </a:endParaRPr>
          </a:p>
        </p:txBody>
      </p:sp>
    </p:spTree>
    <p:extLst>
      <p:ext uri="{BB962C8B-B14F-4D97-AF65-F5344CB8AC3E}">
        <p14:creationId xmlns:p14="http://schemas.microsoft.com/office/powerpoint/2010/main" val="398801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F3FE9A09-9866-4894-8D3C-E55060D974DF}"/>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7514" b="12981"/>
          <a:stretch/>
        </p:blipFill>
        <p:spPr>
          <a:xfrm>
            <a:off x="20" y="10"/>
            <a:ext cx="12191980" cy="6857990"/>
          </a:xfrm>
          <a:prstGeom prst="rect">
            <a:avLst/>
          </a:prstGeom>
        </p:spPr>
      </p:pic>
    </p:spTree>
    <p:extLst>
      <p:ext uri="{BB962C8B-B14F-4D97-AF65-F5344CB8AC3E}">
        <p14:creationId xmlns:p14="http://schemas.microsoft.com/office/powerpoint/2010/main" val="246882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D1822-49C5-444B-9BDB-0F0A5F3D3E47}"/>
              </a:ext>
            </a:extLst>
          </p:cNvPr>
          <p:cNvSpPr>
            <a:spLocks noGrp="1"/>
          </p:cNvSpPr>
          <p:nvPr>
            <p:ph type="title"/>
          </p:nvPr>
        </p:nvSpPr>
        <p:spPr>
          <a:xfrm>
            <a:off x="481013" y="3752849"/>
            <a:ext cx="3290887" cy="2452687"/>
          </a:xfrm>
        </p:spPr>
        <p:txBody>
          <a:bodyPr anchor="ctr">
            <a:normAutofit/>
          </a:bodyPr>
          <a:lstStyle/>
          <a:p>
            <a:r>
              <a:rPr lang="en-CA" sz="3600"/>
              <a:t>Preferential Option for the Poor and Vulnerable</a:t>
            </a:r>
          </a:p>
        </p:txBody>
      </p:sp>
      <p:pic>
        <p:nvPicPr>
          <p:cNvPr id="8" name="Picture 7" descr="A group of people posing for the camera&#10;&#10;Description automatically generated">
            <a:extLst>
              <a:ext uri="{FF2B5EF4-FFF2-40B4-BE49-F238E27FC236}">
                <a16:creationId xmlns:a16="http://schemas.microsoft.com/office/drawing/2014/main" xmlns="" id="{0367ABCF-3036-4A9A-A0F6-42F43BEE60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xmlns="" id="{0111CFCE-2618-41A9-9B33-923EA594A53C}"/>
              </a:ext>
            </a:extLst>
          </p:cNvPr>
          <p:cNvSpPr>
            <a:spLocks noGrp="1"/>
          </p:cNvSpPr>
          <p:nvPr>
            <p:ph idx="1"/>
          </p:nvPr>
        </p:nvSpPr>
        <p:spPr>
          <a:xfrm>
            <a:off x="4223982" y="3752850"/>
            <a:ext cx="7485413" cy="2452687"/>
          </a:xfrm>
        </p:spPr>
        <p:txBody>
          <a:bodyPr anchor="ctr">
            <a:normAutofit lnSpcReduction="10000"/>
          </a:bodyPr>
          <a:lstStyle/>
          <a:p>
            <a:r>
              <a:rPr lang="en-CA" sz="2400" dirty="0"/>
              <a:t>This means that we, as a church (the people of God), make a choice to put the needs of society’s most poor and vulnerable members first among all social concerns.</a:t>
            </a:r>
          </a:p>
          <a:p>
            <a:r>
              <a:rPr lang="en-CA" sz="2400" dirty="0"/>
              <a:t>Repeatedly throughout the Bible and centrally in the gospels, God calls humanity to place the needs of the poor and vulnerable first.  Why?</a:t>
            </a:r>
          </a:p>
        </p:txBody>
      </p:sp>
    </p:spTree>
    <p:extLst>
      <p:ext uri="{BB962C8B-B14F-4D97-AF65-F5344CB8AC3E}">
        <p14:creationId xmlns:p14="http://schemas.microsoft.com/office/powerpoint/2010/main" val="319390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sp>
        <p:nvSpPr>
          <p:cNvPr id="2" name="Title 1">
            <a:extLst>
              <a:ext uri="{FF2B5EF4-FFF2-40B4-BE49-F238E27FC236}">
                <a16:creationId xmlns:a16="http://schemas.microsoft.com/office/drawing/2014/main" xmlns="" id="{33B2BB09-0DBE-46AE-A399-8A358E5F163D}"/>
              </a:ext>
            </a:extLst>
          </p:cNvPr>
          <p:cNvSpPr>
            <a:spLocks noGrp="1"/>
          </p:cNvSpPr>
          <p:nvPr>
            <p:ph type="title"/>
          </p:nvPr>
        </p:nvSpPr>
        <p:spPr>
          <a:xfrm>
            <a:off x="655320" y="365125"/>
            <a:ext cx="10091338" cy="1623312"/>
          </a:xfrm>
        </p:spPr>
        <p:txBody>
          <a:bodyPr anchor="b">
            <a:normAutofit/>
          </a:bodyPr>
          <a:lstStyle/>
          <a:p>
            <a:r>
              <a:rPr lang="en-CA" sz="4000" dirty="0"/>
              <a:t>Preferential Option for the Poor and Vulnerable</a:t>
            </a:r>
          </a:p>
        </p:txBody>
      </p:sp>
      <p:cxnSp>
        <p:nvCxnSpPr>
          <p:cNvPr id="10" name="Straight Arrow Connector 9">
            <a:extLst>
              <a:ext uri="{FF2B5EF4-FFF2-40B4-BE49-F238E27FC236}">
                <a16:creationId xmlns:a16="http://schemas.microsoft.com/office/drawing/2014/main" xmlns=""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A119883-B60A-47C1-9288-4CCC36B691F2}"/>
              </a:ext>
            </a:extLst>
          </p:cNvPr>
          <p:cNvSpPr>
            <a:spLocks noGrp="1"/>
          </p:cNvSpPr>
          <p:nvPr>
            <p:ph idx="1"/>
          </p:nvPr>
        </p:nvSpPr>
        <p:spPr>
          <a:xfrm>
            <a:off x="655320" y="2644518"/>
            <a:ext cx="9013052" cy="3327251"/>
          </a:xfrm>
        </p:spPr>
        <p:txBody>
          <a:bodyPr vert="horz" lIns="91440" tIns="45720" rIns="91440" bIns="45720" rtlCol="0" anchor="t">
            <a:normAutofit/>
          </a:bodyPr>
          <a:lstStyle/>
          <a:p>
            <a:r>
              <a:rPr lang="en-CA" dirty="0">
                <a:solidFill>
                  <a:schemeClr val="tx1">
                    <a:lumMod val="95000"/>
                  </a:schemeClr>
                </a:solidFill>
                <a:hlinkClick r:id="rId3">
                  <a:extLst>
                    <a:ext uri="{A12FA001-AC4F-418D-AE19-62706E023703}">
                      <ahyp:hlinkClr xmlns:ahyp="http://schemas.microsoft.com/office/drawing/2018/hyperlinkcolor" xmlns="" val="tx"/>
                    </a:ext>
                  </a:extLst>
                </a:hlinkClick>
              </a:rPr>
              <a:t>Preferential Option for the Poor and Vulnerable</a:t>
            </a:r>
            <a:endParaRPr lang="en-CA" dirty="0">
              <a:solidFill>
                <a:schemeClr val="tx1">
                  <a:lumMod val="95000"/>
                </a:schemeClr>
              </a:solidFill>
            </a:endParaRPr>
          </a:p>
          <a:p>
            <a:endParaRPr lang="en-CA" sz="2000" dirty="0"/>
          </a:p>
        </p:txBody>
      </p:sp>
    </p:spTree>
    <p:extLst>
      <p:ext uri="{BB962C8B-B14F-4D97-AF65-F5344CB8AC3E}">
        <p14:creationId xmlns:p14="http://schemas.microsoft.com/office/powerpoint/2010/main" val="318441069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grpSp>
        <p:nvGrpSpPr>
          <p:cNvPr id="42"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C24EE63D-26C1-4B64-817F-0B37938471F3}"/>
              </a:ext>
            </a:extLst>
          </p:cNvPr>
          <p:cNvSpPr>
            <a:spLocks noGrp="1"/>
          </p:cNvSpPr>
          <p:nvPr>
            <p:ph type="title"/>
          </p:nvPr>
        </p:nvSpPr>
        <p:spPr>
          <a:xfrm>
            <a:off x="904877" y="2415322"/>
            <a:ext cx="3451730" cy="2399869"/>
          </a:xfrm>
        </p:spPr>
        <p:txBody>
          <a:bodyPr>
            <a:normAutofit/>
          </a:bodyPr>
          <a:lstStyle/>
          <a:p>
            <a:pPr algn="ctr"/>
            <a:r>
              <a:rPr lang="en-CA" sz="4000">
                <a:solidFill>
                  <a:srgbClr val="FFFFFF"/>
                </a:solidFill>
              </a:rPr>
              <a:t>Questions</a:t>
            </a:r>
          </a:p>
        </p:txBody>
      </p:sp>
      <p:sp>
        <p:nvSpPr>
          <p:cNvPr id="43" name="Content Placeholder 2">
            <a:extLst>
              <a:ext uri="{FF2B5EF4-FFF2-40B4-BE49-F238E27FC236}">
                <a16:creationId xmlns:a16="http://schemas.microsoft.com/office/drawing/2014/main" xmlns="" id="{3EBA1714-A516-49E0-81D2-4C631229F4D3}"/>
              </a:ext>
            </a:extLst>
          </p:cNvPr>
          <p:cNvSpPr>
            <a:spLocks noGrp="1"/>
          </p:cNvSpPr>
          <p:nvPr>
            <p:ph idx="1"/>
          </p:nvPr>
        </p:nvSpPr>
        <p:spPr>
          <a:xfrm>
            <a:off x="5120640" y="804672"/>
            <a:ext cx="6281928" cy="5248656"/>
          </a:xfrm>
        </p:spPr>
        <p:txBody>
          <a:bodyPr anchor="ctr">
            <a:normAutofit/>
          </a:bodyPr>
          <a:lstStyle/>
          <a:p>
            <a:r>
              <a:rPr lang="en-CA" sz="3200" dirty="0"/>
              <a:t>Jesus:  born wealthy? born poor?  </a:t>
            </a:r>
          </a:p>
          <a:p>
            <a:r>
              <a:rPr lang="en-CA" sz="3200" dirty="0"/>
              <a:t>What does this tell us about God?</a:t>
            </a:r>
          </a:p>
          <a:p>
            <a:r>
              <a:rPr lang="en-CA" sz="3200" dirty="0"/>
              <a:t>Explain the meaning of “Whatsoever you do to the least of my brothers and sisters, you do to me.”  </a:t>
            </a:r>
            <a:r>
              <a:rPr lang="en-CA" sz="2000" dirty="0"/>
              <a:t>(Matthew 25:40) </a:t>
            </a:r>
            <a:r>
              <a:rPr lang="en-CA" sz="3200" dirty="0"/>
              <a:t>What then is the lens we are asked to use in all of our interactions with others?</a:t>
            </a:r>
          </a:p>
        </p:txBody>
      </p:sp>
    </p:spTree>
    <p:extLst>
      <p:ext uri="{BB962C8B-B14F-4D97-AF65-F5344CB8AC3E}">
        <p14:creationId xmlns:p14="http://schemas.microsoft.com/office/powerpoint/2010/main" val="386225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e Sans A 45 Regular" panose="020B0503030302020204" pitchFamily="34" charset="0"/>
            </a:endParaRPr>
          </a:p>
        </p:txBody>
      </p:sp>
      <p:sp>
        <p:nvSpPr>
          <p:cNvPr id="2" name="Title 1">
            <a:extLst>
              <a:ext uri="{FF2B5EF4-FFF2-40B4-BE49-F238E27FC236}">
                <a16:creationId xmlns:a16="http://schemas.microsoft.com/office/drawing/2014/main" xmlns="" id="{77BD8903-2A3C-439B-93C7-16DDB0D41747}"/>
              </a:ext>
            </a:extLst>
          </p:cNvPr>
          <p:cNvSpPr>
            <a:spLocks noGrp="1"/>
          </p:cNvSpPr>
          <p:nvPr>
            <p:ph type="title"/>
          </p:nvPr>
        </p:nvSpPr>
        <p:spPr>
          <a:xfrm>
            <a:off x="838200" y="963877"/>
            <a:ext cx="3494362" cy="4930246"/>
          </a:xfrm>
        </p:spPr>
        <p:txBody>
          <a:bodyPr>
            <a:normAutofit/>
          </a:bodyPr>
          <a:lstStyle/>
          <a:p>
            <a:pPr algn="r"/>
            <a:r>
              <a:rPr lang="en-CA" b="1" dirty="0">
                <a:solidFill>
                  <a:schemeClr val="accent1"/>
                </a:solidFill>
              </a:rPr>
              <a:t>Another question</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34288E4A-1363-4C83-912F-4420441F5951}"/>
              </a:ext>
            </a:extLst>
          </p:cNvPr>
          <p:cNvSpPr>
            <a:spLocks noGrp="1"/>
          </p:cNvSpPr>
          <p:nvPr>
            <p:ph idx="1"/>
          </p:nvPr>
        </p:nvSpPr>
        <p:spPr>
          <a:xfrm>
            <a:off x="4976031" y="1399306"/>
            <a:ext cx="6377769" cy="4930246"/>
          </a:xfrm>
        </p:spPr>
        <p:txBody>
          <a:bodyPr anchor="ctr">
            <a:normAutofit/>
          </a:bodyPr>
          <a:lstStyle/>
          <a:p>
            <a:r>
              <a:rPr lang="en-CA" sz="3200" dirty="0"/>
              <a:t>Archbishop </a:t>
            </a:r>
            <a:r>
              <a:rPr lang="en-CA" sz="3200" dirty="0" err="1"/>
              <a:t>Tagle</a:t>
            </a:r>
            <a:r>
              <a:rPr lang="en-CA" sz="3200" dirty="0"/>
              <a:t> says “When we encounter the poor, let us encounter them as a fellow poor person not from a place of superiority.”  </a:t>
            </a:r>
          </a:p>
          <a:p>
            <a:r>
              <a:rPr lang="en-CA" sz="3200" dirty="0"/>
              <a:t>This is not so much about a lens as it is about </a:t>
            </a:r>
            <a:r>
              <a:rPr lang="en-CA" sz="3200" b="1" dirty="0"/>
              <a:t>a mirror.  </a:t>
            </a:r>
            <a:r>
              <a:rPr lang="en-CA" sz="3200" dirty="0"/>
              <a:t>What does it mean to use a mirror in your interactions with others?</a:t>
            </a:r>
          </a:p>
          <a:p>
            <a:endParaRPr lang="en-CA" sz="2400" dirty="0"/>
          </a:p>
        </p:txBody>
      </p:sp>
    </p:spTree>
    <p:extLst>
      <p:ext uri="{BB962C8B-B14F-4D97-AF65-F5344CB8AC3E}">
        <p14:creationId xmlns:p14="http://schemas.microsoft.com/office/powerpoint/2010/main" val="33770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DB2F9587-3632-401A-9B61-36D6A37BE567}"/>
              </a:ext>
            </a:extLst>
          </p:cNvPr>
          <p:cNvSpPr>
            <a:spLocks noGrp="1"/>
          </p:cNvSpPr>
          <p:nvPr>
            <p:ph type="title"/>
          </p:nvPr>
        </p:nvSpPr>
        <p:spPr>
          <a:xfrm>
            <a:off x="904877" y="2415322"/>
            <a:ext cx="3451730" cy="2399869"/>
          </a:xfrm>
        </p:spPr>
        <p:txBody>
          <a:bodyPr>
            <a:normAutofit/>
          </a:bodyPr>
          <a:lstStyle/>
          <a:p>
            <a:pPr algn="ctr"/>
            <a:r>
              <a:rPr lang="en-CA" sz="4000" dirty="0">
                <a:solidFill>
                  <a:srgbClr val="FFFFFF"/>
                </a:solidFill>
              </a:rPr>
              <a:t>More Questions</a:t>
            </a:r>
          </a:p>
        </p:txBody>
      </p:sp>
      <p:sp>
        <p:nvSpPr>
          <p:cNvPr id="3" name="Content Placeholder 2">
            <a:extLst>
              <a:ext uri="{FF2B5EF4-FFF2-40B4-BE49-F238E27FC236}">
                <a16:creationId xmlns:a16="http://schemas.microsoft.com/office/drawing/2014/main" xmlns="" id="{C3287A09-BD32-438B-A066-09D8CEC31813}"/>
              </a:ext>
            </a:extLst>
          </p:cNvPr>
          <p:cNvSpPr>
            <a:spLocks noGrp="1"/>
          </p:cNvSpPr>
          <p:nvPr>
            <p:ph idx="1"/>
          </p:nvPr>
        </p:nvSpPr>
        <p:spPr>
          <a:xfrm>
            <a:off x="5105400" y="804671"/>
            <a:ext cx="6297168" cy="5833195"/>
          </a:xfrm>
        </p:spPr>
        <p:txBody>
          <a:bodyPr anchor="ctr">
            <a:normAutofit/>
          </a:bodyPr>
          <a:lstStyle/>
          <a:p>
            <a:endParaRPr lang="en-CA" sz="2400" dirty="0"/>
          </a:p>
          <a:p>
            <a:r>
              <a:rPr lang="en-CA" sz="3200" dirty="0">
                <a:solidFill>
                  <a:srgbClr val="000000"/>
                </a:solidFill>
                <a:ea typeface="Times New Roman" panose="02020603050405020304" pitchFamily="18" charset="0"/>
                <a:cs typeface="Times New Roman" panose="02020603050405020304" pitchFamily="18" charset="0"/>
              </a:rPr>
              <a:t>Who are the poor in our society?</a:t>
            </a:r>
            <a:endParaRPr lang="en-CA" sz="3200" dirty="0">
              <a:ea typeface="Times New Roman" panose="02020603050405020304" pitchFamily="18" charset="0"/>
            </a:endParaRPr>
          </a:p>
          <a:p>
            <a:pPr marL="685800" indent="-457200">
              <a:spcBef>
                <a:spcPts val="500"/>
              </a:spcBef>
              <a:buFont typeface="+mj-lt"/>
              <a:buAutoNum type="alphaLcParenR"/>
            </a:pPr>
            <a:r>
              <a:rPr lang="en-CA" sz="3200" dirty="0">
                <a:solidFill>
                  <a:srgbClr val="000000"/>
                </a:solidFill>
                <a:ea typeface="Times New Roman" panose="02020603050405020304" pitchFamily="18" charset="0"/>
                <a:cs typeface="Times New Roman" panose="02020603050405020304" pitchFamily="18" charset="0"/>
              </a:rPr>
              <a:t>who are the really marginalized?</a:t>
            </a:r>
            <a:endParaRPr lang="en-CA" sz="3200" dirty="0">
              <a:ea typeface="Times New Roman" panose="02020603050405020304" pitchFamily="18" charset="0"/>
            </a:endParaRPr>
          </a:p>
          <a:p>
            <a:pPr marL="685800" indent="-457200">
              <a:spcBef>
                <a:spcPts val="500"/>
              </a:spcBef>
              <a:buFont typeface="+mj-lt"/>
              <a:buAutoNum type="alphaLcParenR"/>
            </a:pPr>
            <a:r>
              <a:rPr lang="en-CA" sz="3200" dirty="0">
                <a:solidFill>
                  <a:srgbClr val="000000"/>
                </a:solidFill>
                <a:ea typeface="Times New Roman" panose="02020603050405020304" pitchFamily="18" charset="0"/>
                <a:cs typeface="Times New Roman" panose="02020603050405020304" pitchFamily="18" charset="0"/>
              </a:rPr>
              <a:t>who is vulnerable?</a:t>
            </a:r>
            <a:endParaRPr lang="en-CA" sz="3200" dirty="0">
              <a:ea typeface="Times New Roman" panose="02020603050405020304" pitchFamily="18" charset="0"/>
            </a:endParaRPr>
          </a:p>
          <a:p>
            <a:pPr marL="685800" indent="-457200">
              <a:spcBef>
                <a:spcPts val="500"/>
              </a:spcBef>
              <a:buFont typeface="+mj-lt"/>
              <a:buAutoNum type="alphaLcParenR"/>
            </a:pPr>
            <a:r>
              <a:rPr lang="en-CA" sz="3200" dirty="0">
                <a:solidFill>
                  <a:srgbClr val="000000"/>
                </a:solidFill>
                <a:ea typeface="Times New Roman" panose="02020603050405020304" pitchFamily="18" charset="0"/>
                <a:cs typeface="Times New Roman" panose="02020603050405020304" pitchFamily="18" charset="0"/>
              </a:rPr>
              <a:t>who is forgotten by society?</a:t>
            </a:r>
            <a:endParaRPr lang="en-CA" sz="3200" dirty="0"/>
          </a:p>
          <a:p>
            <a:endParaRPr lang="en-CA" sz="3200" dirty="0"/>
          </a:p>
          <a:p>
            <a:r>
              <a:rPr lang="en-CA" sz="3200" dirty="0"/>
              <a:t> The speaker says “We should allow what we see and what we know to really touch us.”  Why would that make a difference?</a:t>
            </a:r>
          </a:p>
          <a:p>
            <a:pPr lvl="1"/>
            <a:endParaRPr lang="en-CA" sz="2000" dirty="0"/>
          </a:p>
          <a:p>
            <a:pPr lvl="1"/>
            <a:endParaRPr lang="en-CA" sz="2000" dirty="0"/>
          </a:p>
        </p:txBody>
      </p:sp>
    </p:spTree>
    <p:extLst>
      <p:ext uri="{BB962C8B-B14F-4D97-AF65-F5344CB8AC3E}">
        <p14:creationId xmlns:p14="http://schemas.microsoft.com/office/powerpoint/2010/main" val="395129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5911E3A-C35B-4EF7-A355-B84E9A14A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grpSp>
        <p:nvGrpSpPr>
          <p:cNvPr id="10" name="Group 9">
            <a:extLst>
              <a:ext uri="{FF2B5EF4-FFF2-40B4-BE49-F238E27FC236}">
                <a16:creationId xmlns:a16="http://schemas.microsoft.com/office/drawing/2014/main" xmlns="" id="{E21ADB3D-AD65-44B4-847D-5E90E90A5D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F580C70-814C-4845-B645-919BFFBD1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34D7BF57-4CAA-45B2-9EF0-0AA1FCF70B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7886F306-C03A-40C6-8FD5-DCE3D4595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2FDC9A36-C7C3-47D7-A64E-ED25C47EC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BB19BC37-158A-43DC-9A9E-E45CC71954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077654CC-108F-48D5-B5E9-437F164F5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A3CF3A63-1C1E-4E85-A78A-FDC16431E3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8740FC9A-72DD-4D9B-BA25-1CCED135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7FBF5743-F2AE-4D0D-BCD1-01F7686D01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CED32316-D4F7-4795-BBE0-DEBB60E27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583B23C9-B9B7-4E93-9538-CBE316F83F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5B144260-9F2C-4ADB-A37C-1CFB4B428B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53FF918D-79D3-4F55-A68C-0DD5880DA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B9FC1440-933F-44FE-8D77-4827DD0F99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0F67F308-A67C-4D2E-B081-59BB31D8E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80112F01-90EB-4AEC-A39C-5C6875FFB9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893F6B05-90EB-4C75-A0F0-C7247553BD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227B563B-E0C0-4D81-966D-B5E2DBAAE8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130DF93D-D1FF-477A-BDCE-C8B01C3B4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4ED67A1-C6FE-4AC8-8473-11DAC03DCD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213A54F3-15FA-4C8F-8ABF-CE77E7219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xmlns="" id="{5F8A7F7F-DD1A-4F41-98AC-B9CE2A620C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CEF47228-EB7C-4EBA-BE01-DA6CB24102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xmlns="" id="{3D2FD25A-EFFD-4F5C-9258-981F5907D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DCF573BC-A06F-4036-A3A8-9D07DDE622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xmlns="" id="{DB2F9587-3632-401A-9B61-36D6A37BE567}"/>
              </a:ext>
            </a:extLst>
          </p:cNvPr>
          <p:cNvSpPr>
            <a:spLocks noGrp="1"/>
          </p:cNvSpPr>
          <p:nvPr>
            <p:ph type="title"/>
          </p:nvPr>
        </p:nvSpPr>
        <p:spPr>
          <a:xfrm>
            <a:off x="904877" y="2415322"/>
            <a:ext cx="3451730" cy="2399869"/>
          </a:xfrm>
        </p:spPr>
        <p:txBody>
          <a:bodyPr>
            <a:normAutofit/>
          </a:bodyPr>
          <a:lstStyle/>
          <a:p>
            <a:pPr algn="ctr"/>
            <a:r>
              <a:rPr lang="en-CA" sz="4000" dirty="0">
                <a:solidFill>
                  <a:srgbClr val="FFFFFF"/>
                </a:solidFill>
              </a:rPr>
              <a:t>One more Question</a:t>
            </a:r>
          </a:p>
        </p:txBody>
      </p:sp>
      <p:sp>
        <p:nvSpPr>
          <p:cNvPr id="3" name="Content Placeholder 2">
            <a:extLst>
              <a:ext uri="{FF2B5EF4-FFF2-40B4-BE49-F238E27FC236}">
                <a16:creationId xmlns:a16="http://schemas.microsoft.com/office/drawing/2014/main" xmlns="" id="{C3287A09-BD32-438B-A066-09D8CEC31813}"/>
              </a:ext>
            </a:extLst>
          </p:cNvPr>
          <p:cNvSpPr>
            <a:spLocks noGrp="1"/>
          </p:cNvSpPr>
          <p:nvPr>
            <p:ph idx="1"/>
          </p:nvPr>
        </p:nvSpPr>
        <p:spPr>
          <a:xfrm>
            <a:off x="5105399" y="509588"/>
            <a:ext cx="6547896" cy="5976271"/>
          </a:xfrm>
        </p:spPr>
        <p:style>
          <a:lnRef idx="2">
            <a:schemeClr val="accent1"/>
          </a:lnRef>
          <a:fillRef idx="1">
            <a:schemeClr val="lt1"/>
          </a:fillRef>
          <a:effectRef idx="0">
            <a:schemeClr val="accent1"/>
          </a:effectRef>
          <a:fontRef idx="minor">
            <a:schemeClr val="dk1"/>
          </a:fontRef>
        </p:style>
        <p:txBody>
          <a:bodyPr anchor="ctr">
            <a:normAutofit fontScale="92500" lnSpcReduction="20000"/>
          </a:bodyPr>
          <a:lstStyle/>
          <a:p>
            <a:endParaRPr lang="en-CA" sz="2400" dirty="0">
              <a:solidFill>
                <a:schemeClr val="accent1"/>
              </a:solidFill>
              <a:latin typeface="Core Sans A 45 Regular" panose="020B0503030302020204" pitchFamily="34" charset="0"/>
            </a:endParaRPr>
          </a:p>
          <a:p>
            <a:pPr marL="0" indent="0">
              <a:buNone/>
            </a:pPr>
            <a:r>
              <a:rPr lang="en-CA" sz="2600" b="1" dirty="0">
                <a:solidFill>
                  <a:schemeClr val="accent1"/>
                </a:solidFill>
                <a:latin typeface="Core Sans A 45 Regular" panose="020B0503030302020204" pitchFamily="34" charset="0"/>
              </a:rPr>
              <a:t>We are encouraged to believe that this theme is not too big or hard for us to respond to.  Instead, what does the film say we could choose to do?</a:t>
            </a:r>
          </a:p>
          <a:p>
            <a:pPr marL="0" indent="0">
              <a:buNone/>
            </a:pPr>
            <a:endParaRPr lang="en-CA" sz="2600" dirty="0">
              <a:latin typeface="Core Sans A 45 Regular" panose="020B0503030302020204" pitchFamily="34" charset="0"/>
            </a:endParaRPr>
          </a:p>
          <a:p>
            <a:pPr marL="0" indent="0">
              <a:buNone/>
            </a:pPr>
            <a:r>
              <a:rPr lang="en-CA" sz="2600" b="1" dirty="0">
                <a:solidFill>
                  <a:srgbClr val="002060"/>
                </a:solidFill>
                <a:latin typeface="Core Sans A 45 Regular" panose="020B0503030302020204" pitchFamily="34" charset="0"/>
              </a:rPr>
              <a:t>Be charitable</a:t>
            </a:r>
            <a:r>
              <a:rPr lang="en-CA" sz="2600" dirty="0">
                <a:solidFill>
                  <a:srgbClr val="002060"/>
                </a:solidFill>
                <a:latin typeface="Core Sans A 45 Regular" panose="020B0503030302020204" pitchFamily="34" charset="0"/>
              </a:rPr>
              <a:t> </a:t>
            </a:r>
            <a:r>
              <a:rPr lang="en-CA" sz="2600" dirty="0">
                <a:latin typeface="Core Sans A 45 Regular" panose="020B0503030302020204" pitchFamily="34" charset="0"/>
              </a:rPr>
              <a:t>to the poor – give to organizations that care for the poor, give directly to the poor</a:t>
            </a:r>
          </a:p>
          <a:p>
            <a:pPr marL="0" indent="0">
              <a:buNone/>
            </a:pPr>
            <a:r>
              <a:rPr lang="en-CA" sz="2600" b="1" dirty="0">
                <a:solidFill>
                  <a:srgbClr val="002060"/>
                </a:solidFill>
                <a:latin typeface="Core Sans A 45 Regular" panose="020B0503030302020204" pitchFamily="34" charset="0"/>
              </a:rPr>
              <a:t>Learn to see </a:t>
            </a:r>
            <a:r>
              <a:rPr lang="en-CA" sz="2600" b="1" dirty="0">
                <a:latin typeface="Core Sans A 45 Regular" panose="020B0503030302020204" pitchFamily="34" charset="0"/>
              </a:rPr>
              <a:t>the poor </a:t>
            </a:r>
            <a:r>
              <a:rPr lang="en-CA" sz="2600" dirty="0">
                <a:latin typeface="Core Sans A 45 Regular" panose="020B0503030302020204" pitchFamily="34" charset="0"/>
              </a:rPr>
              <a:t>as our brothers and sisters, bound together in kinship  (the lens we use).  They are part of our community of concern, rather than “those people” </a:t>
            </a:r>
          </a:p>
          <a:p>
            <a:pPr marL="0" indent="0">
              <a:buNone/>
            </a:pPr>
            <a:r>
              <a:rPr lang="en-CA" sz="2600" dirty="0">
                <a:latin typeface="Core Sans A 45 Regular" panose="020B0503030302020204" pitchFamily="34" charset="0"/>
              </a:rPr>
              <a:t>To </a:t>
            </a:r>
            <a:r>
              <a:rPr lang="en-CA" sz="2600" b="1" dirty="0">
                <a:solidFill>
                  <a:srgbClr val="002060"/>
                </a:solidFill>
                <a:latin typeface="Core Sans A 45 Regular" panose="020B0503030302020204" pitchFamily="34" charset="0"/>
              </a:rPr>
              <a:t>encounter</a:t>
            </a:r>
            <a:r>
              <a:rPr lang="en-CA" sz="2600" b="1" dirty="0">
                <a:latin typeface="Core Sans A 45 Regular" panose="020B0503030302020204" pitchFamily="34" charset="0"/>
              </a:rPr>
              <a:t> and come to know </a:t>
            </a:r>
            <a:r>
              <a:rPr lang="en-CA" sz="2600" dirty="0">
                <a:latin typeface="Core Sans A 45 Regular" panose="020B0503030302020204" pitchFamily="34" charset="0"/>
              </a:rPr>
              <a:t>the poor—shaking hands with them, touching them, coming into physical space with them.  Being kin.</a:t>
            </a:r>
          </a:p>
          <a:p>
            <a:pPr marL="0" indent="0">
              <a:buNone/>
            </a:pPr>
            <a:r>
              <a:rPr lang="en-CA" sz="2600" dirty="0">
                <a:latin typeface="Core Sans A 45 Regular" panose="020B0503030302020204" pitchFamily="34" charset="0"/>
              </a:rPr>
              <a:t>We need to </a:t>
            </a:r>
            <a:r>
              <a:rPr lang="en-CA" sz="2600" b="1" dirty="0">
                <a:solidFill>
                  <a:srgbClr val="002060"/>
                </a:solidFill>
                <a:latin typeface="Core Sans A 45 Regular" panose="020B0503030302020204" pitchFamily="34" charset="0"/>
              </a:rPr>
              <a:t>examine</a:t>
            </a:r>
            <a:r>
              <a:rPr lang="en-CA" sz="2600" dirty="0">
                <a:latin typeface="Core Sans A 45 Regular" panose="020B0503030302020204" pitchFamily="34" charset="0"/>
              </a:rPr>
              <a:t> what </a:t>
            </a:r>
            <a:r>
              <a:rPr lang="en-CA" sz="2600" b="1" dirty="0">
                <a:solidFill>
                  <a:srgbClr val="002060"/>
                </a:solidFill>
                <a:latin typeface="Core Sans A 45 Regular" panose="020B0503030302020204" pitchFamily="34" charset="0"/>
              </a:rPr>
              <a:t>systems and policies </a:t>
            </a:r>
            <a:r>
              <a:rPr lang="en-CA" sz="2600" dirty="0">
                <a:latin typeface="Core Sans A 45 Regular" panose="020B0503030302020204" pitchFamily="34" charset="0"/>
              </a:rPr>
              <a:t>keep the poor – poor, and choose actions that can help propel change.</a:t>
            </a:r>
          </a:p>
          <a:p>
            <a:pPr marL="914400" lvl="1" indent="-457200">
              <a:buFont typeface="+mj-lt"/>
              <a:buAutoNum type="alphaLcParenR"/>
            </a:pPr>
            <a:endParaRPr lang="en-CA" sz="2000" dirty="0">
              <a:latin typeface="Core Sans A 45 Regular" panose="020B0503030302020204" pitchFamily="34" charset="0"/>
            </a:endParaRPr>
          </a:p>
          <a:p>
            <a:pPr lvl="1"/>
            <a:endParaRPr lang="en-CA" sz="2000" dirty="0">
              <a:latin typeface="Core Sans A 45 Regular" panose="020B0503030302020204" pitchFamily="34" charset="0"/>
            </a:endParaRPr>
          </a:p>
          <a:p>
            <a:pPr lvl="1"/>
            <a:endParaRPr lang="en-CA" sz="2000" dirty="0">
              <a:latin typeface="Core Sans A 45 Regular" panose="020B0503030302020204" pitchFamily="34" charset="0"/>
            </a:endParaRPr>
          </a:p>
        </p:txBody>
      </p:sp>
    </p:spTree>
    <p:extLst>
      <p:ext uri="{BB962C8B-B14F-4D97-AF65-F5344CB8AC3E}">
        <p14:creationId xmlns:p14="http://schemas.microsoft.com/office/powerpoint/2010/main" val="389940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xmlns="" id="{E4F9F79B-A093-478E-96B5-EE02BC93A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sp>
        <p:nvSpPr>
          <p:cNvPr id="2" name="Title 1">
            <a:extLst>
              <a:ext uri="{FF2B5EF4-FFF2-40B4-BE49-F238E27FC236}">
                <a16:creationId xmlns:a16="http://schemas.microsoft.com/office/drawing/2014/main" xmlns="" id="{5EEB9034-EE15-4DFA-A18C-1315DF5A6BC4}"/>
              </a:ext>
            </a:extLst>
          </p:cNvPr>
          <p:cNvSpPr>
            <a:spLocks noGrp="1"/>
          </p:cNvSpPr>
          <p:nvPr>
            <p:ph type="title"/>
          </p:nvPr>
        </p:nvSpPr>
        <p:spPr>
          <a:xfrm>
            <a:off x="640079" y="4526280"/>
            <a:ext cx="7410681" cy="1737360"/>
          </a:xfrm>
        </p:spPr>
        <p:txBody>
          <a:bodyPr>
            <a:normAutofit/>
          </a:bodyPr>
          <a:lstStyle/>
          <a:p>
            <a:r>
              <a:rPr lang="en-CA" sz="4800" dirty="0"/>
              <a:t>Systems and Policies</a:t>
            </a:r>
          </a:p>
        </p:txBody>
      </p:sp>
      <p:sp>
        <p:nvSpPr>
          <p:cNvPr id="60" name="Content Placeholder 2">
            <a:extLst>
              <a:ext uri="{FF2B5EF4-FFF2-40B4-BE49-F238E27FC236}">
                <a16:creationId xmlns:a16="http://schemas.microsoft.com/office/drawing/2014/main" xmlns="" id="{650D8C5B-82EA-4E84-B7D3-387E78DDDD05}"/>
              </a:ext>
            </a:extLst>
          </p:cNvPr>
          <p:cNvSpPr>
            <a:spLocks noGrp="1"/>
          </p:cNvSpPr>
          <p:nvPr>
            <p:ph idx="1"/>
          </p:nvPr>
        </p:nvSpPr>
        <p:spPr>
          <a:xfrm>
            <a:off x="0" y="310433"/>
            <a:ext cx="6790265" cy="4221479"/>
          </a:xfrm>
        </p:spPr>
        <p:txBody>
          <a:bodyPr anchor="ctr">
            <a:noAutofit/>
          </a:bodyPr>
          <a:lstStyle/>
          <a:p>
            <a:pPr marL="457200" lvl="1" indent="0">
              <a:buNone/>
            </a:pPr>
            <a:r>
              <a:rPr lang="en-CA" dirty="0"/>
              <a:t>“We are called to address both </a:t>
            </a:r>
            <a:r>
              <a:rPr lang="en-CA" b="1" dirty="0"/>
              <a:t>immediate needs </a:t>
            </a:r>
            <a:r>
              <a:rPr lang="en-CA" dirty="0"/>
              <a:t>and </a:t>
            </a:r>
            <a:r>
              <a:rPr lang="en-CA" b="1" dirty="0"/>
              <a:t>systemic problems</a:t>
            </a:r>
            <a:r>
              <a:rPr lang="en-CA" dirty="0"/>
              <a:t>, to look at the person in front of us and give them what they need in that moment, but also to say “Why is this person in this place? What has happened in our society?  What are the larger issues at work and how can we address those larger issues?”  </a:t>
            </a:r>
          </a:p>
          <a:p>
            <a:pPr marL="457200" lvl="1" indent="0">
              <a:buNone/>
            </a:pPr>
            <a:endParaRPr lang="en-CA" dirty="0"/>
          </a:p>
          <a:p>
            <a:pPr marL="457200" lvl="1" indent="0">
              <a:buNone/>
            </a:pPr>
            <a:r>
              <a:rPr lang="en-CA" dirty="0"/>
              <a:t>Most often, people do not CHOOSE to be poor.  They are made poor and kept poor by systems and policies in society.”</a:t>
            </a:r>
          </a:p>
          <a:p>
            <a:pPr marL="457200" lvl="1" indent="0">
              <a:buNone/>
            </a:pPr>
            <a:endParaRPr lang="en-CA" sz="2000" dirty="0"/>
          </a:p>
        </p:txBody>
      </p:sp>
      <p:sp>
        <p:nvSpPr>
          <p:cNvPr id="46" name="Freeform: Shape 45">
            <a:extLst>
              <a:ext uri="{FF2B5EF4-FFF2-40B4-BE49-F238E27FC236}">
                <a16:creationId xmlns:a16="http://schemas.microsoft.com/office/drawing/2014/main" xmlns="" id="{11394CD8-BD30-4B74-86F4-51FDF33834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cxnSp>
        <p:nvCxnSpPr>
          <p:cNvPr id="48" name="Straight Connector 47">
            <a:extLst>
              <a:ext uri="{FF2B5EF4-FFF2-40B4-BE49-F238E27FC236}">
                <a16:creationId xmlns:a16="http://schemas.microsoft.com/office/drawing/2014/main" xmlns="" id="{D4C22394-EBC2-4FAF-A555-6C02D589EE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xmlns="" id="{F7194F93-1F71-4A70-9DF1-28F1837711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sp>
        <p:nvSpPr>
          <p:cNvPr id="52" name="Oval 51">
            <a:extLst>
              <a:ext uri="{FF2B5EF4-FFF2-40B4-BE49-F238E27FC236}">
                <a16:creationId xmlns:a16="http://schemas.microsoft.com/office/drawing/2014/main" xmlns="" id="{9BBC0C84-DC2A-43AE-9576-0A44295E8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e Sans A 45 Regular" panose="020B0503030302020204" pitchFamily="34" charset="0"/>
              <a:ea typeface="+mn-ea"/>
              <a:cs typeface="+mn-cs"/>
            </a:endParaRPr>
          </a:p>
        </p:txBody>
      </p:sp>
    </p:spTree>
    <p:extLst>
      <p:ext uri="{BB962C8B-B14F-4D97-AF65-F5344CB8AC3E}">
        <p14:creationId xmlns:p14="http://schemas.microsoft.com/office/powerpoint/2010/main" val="4030243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6920D7CB001B4E94DBFDDD8CCBB29D" ma:contentTypeVersion="13" ma:contentTypeDescription="Create a new document." ma:contentTypeScope="" ma:versionID="d69fb0086c0e08c2863fe85bcec306e5">
  <xsd:schema xmlns:xsd="http://www.w3.org/2001/XMLSchema" xmlns:xs="http://www.w3.org/2001/XMLSchema" xmlns:p="http://schemas.microsoft.com/office/2006/metadata/properties" xmlns:ns3="685f49c4-3afe-4936-8c61-63004ae810e6" xmlns:ns4="bf265475-654a-4a04-b80e-e8746a6e200d" targetNamespace="http://schemas.microsoft.com/office/2006/metadata/properties" ma:root="true" ma:fieldsID="a95637a9a5cc14999f2d7c7fc7bff319" ns3:_="" ns4:_="">
    <xsd:import namespace="685f49c4-3afe-4936-8c61-63004ae810e6"/>
    <xsd:import namespace="bf265475-654a-4a04-b80e-e8746a6e200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5f49c4-3afe-4936-8c61-63004ae810e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265475-654a-4a04-b80e-e8746a6e200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1A4B72-CD4F-4B0C-AAE6-45B4F93B9ECF}">
  <ds:schemaRefs>
    <ds:schemaRef ds:uri="http://schemas.microsoft.com/sharepoint/v3/contenttype/forms"/>
  </ds:schemaRefs>
</ds:datastoreItem>
</file>

<file path=customXml/itemProps2.xml><?xml version="1.0" encoding="utf-8"?>
<ds:datastoreItem xmlns:ds="http://schemas.openxmlformats.org/officeDocument/2006/customXml" ds:itemID="{15E7C50C-49FE-4FF3-85F4-2560519296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5f49c4-3afe-4936-8c61-63004ae810e6"/>
    <ds:schemaRef ds:uri="bf265475-654a-4a04-b80e-e8746a6e20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C9A414-C124-4721-A2FC-D5E16932887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56</TotalTime>
  <Words>874</Words>
  <Application>Microsoft Office PowerPoint</Application>
  <PresentationFormat>Widescreen</PresentationFormat>
  <Paragraphs>56</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Core Sans A 45 Regular</vt:lpstr>
      <vt:lpstr>Times New Roman</vt:lpstr>
      <vt:lpstr>Office Theme</vt:lpstr>
      <vt:lpstr>Module 1: Lesson 6 CST: THE POOR</vt:lpstr>
      <vt:lpstr>PowerPoint Presentation</vt:lpstr>
      <vt:lpstr>Preferential Option for the Poor and Vulnerable</vt:lpstr>
      <vt:lpstr>Preferential Option for the Poor and Vulnerable</vt:lpstr>
      <vt:lpstr>Questions</vt:lpstr>
      <vt:lpstr>Another question</vt:lpstr>
      <vt:lpstr>More Questions</vt:lpstr>
      <vt:lpstr>One more Question</vt:lpstr>
      <vt:lpstr>Systems and Policies</vt:lpstr>
      <vt:lpstr>Katelyn Robertson: from a baby to Holy Cross grad to social work to Executive Director of Sanctum</vt:lpstr>
      <vt:lpstr>  Policies and Systems:  the journey towards justice</vt:lpstr>
      <vt:lpstr>You have a voice.  You can choose to 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Bitz, Louise</dc:creator>
  <cp:lastModifiedBy>Patrick Kennedy</cp:lastModifiedBy>
  <cp:revision>7</cp:revision>
  <dcterms:created xsi:type="dcterms:W3CDTF">2019-12-06T00:29:51Z</dcterms:created>
  <dcterms:modified xsi:type="dcterms:W3CDTF">2020-02-14T01:57:54Z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0x010100AC6920D7CB001B4E94DBFDDD8CCBB29D</vt:lpwstr>
  </property>
</Properties>
</file>